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20.xml" ContentType="application/vnd.openxmlformats-officedocument.presentationml.tag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ags/tag21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87" r:id="rId2"/>
    <p:sldId id="907" r:id="rId3"/>
    <p:sldId id="314" r:id="rId4"/>
    <p:sldId id="1049" r:id="rId5"/>
    <p:sldId id="1054" r:id="rId6"/>
    <p:sldId id="1059" r:id="rId7"/>
    <p:sldId id="1055" r:id="rId8"/>
    <p:sldId id="1052" r:id="rId9"/>
    <p:sldId id="1047" r:id="rId10"/>
    <p:sldId id="1058" r:id="rId11"/>
    <p:sldId id="1061" r:id="rId12"/>
    <p:sldId id="1060" r:id="rId13"/>
    <p:sldId id="1048" r:id="rId14"/>
    <p:sldId id="276" r:id="rId15"/>
    <p:sldId id="962" r:id="rId16"/>
    <p:sldId id="1062" r:id="rId17"/>
    <p:sldId id="964" r:id="rId18"/>
    <p:sldId id="1065" r:id="rId19"/>
    <p:sldId id="1067" r:id="rId20"/>
    <p:sldId id="1066" r:id="rId21"/>
    <p:sldId id="1068" r:id="rId22"/>
    <p:sldId id="1063" r:id="rId23"/>
    <p:sldId id="963" r:id="rId24"/>
    <p:sldId id="1069" r:id="rId25"/>
    <p:sldId id="1073" r:id="rId26"/>
    <p:sldId id="1072" r:id="rId27"/>
    <p:sldId id="265" r:id="rId28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Full" cryptAlgorithmClass="hash" cryptAlgorithmType="typeAny" cryptAlgorithmSid="4" spinCount="100000" saltData="QlruMzioBux6UeF3dt7s6A==" hashData="oZZ6l4OG34bT5RouE0pwON1g/B8="/>
  <p:extLst>
    <p:ext uri="{521415D9-36F7-43E2-AB2F-B90AF26B5E84}">
      <p14:sectionLst xmlns:p14="http://schemas.microsoft.com/office/powerpoint/2010/main">
        <p14:section name="默认节" id="{113701EA-7D8C-40B5-9765-B310E6319C6C}">
          <p14:sldIdLst>
            <p14:sldId id="287"/>
            <p14:sldId id="907"/>
            <p14:sldId id="314"/>
            <p14:sldId id="1049"/>
            <p14:sldId id="1054"/>
            <p14:sldId id="1059"/>
            <p14:sldId id="1055"/>
            <p14:sldId id="1052"/>
            <p14:sldId id="1047"/>
            <p14:sldId id="1058"/>
            <p14:sldId id="1061"/>
            <p14:sldId id="1060"/>
            <p14:sldId id="1048"/>
            <p14:sldId id="276"/>
            <p14:sldId id="962"/>
            <p14:sldId id="1062"/>
            <p14:sldId id="964"/>
            <p14:sldId id="1065"/>
            <p14:sldId id="1067"/>
            <p14:sldId id="1066"/>
            <p14:sldId id="1068"/>
            <p14:sldId id="1063"/>
            <p14:sldId id="963"/>
            <p14:sldId id="1069"/>
            <p14:sldId id="1073"/>
            <p14:sldId id="1072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EFF7"/>
    <a:srgbClr val="419ED0"/>
    <a:srgbClr val="F5F8FB"/>
    <a:srgbClr val="1E1ED2"/>
    <a:srgbClr val="0000FF"/>
    <a:srgbClr val="2F5597"/>
    <a:srgbClr val="1F4E79"/>
    <a:srgbClr val="EDF7FB"/>
    <a:srgbClr val="C7EAFB"/>
    <a:srgbClr val="127F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54" autoAdjust="0"/>
    <p:restoredTop sz="93826" autoAdjust="0"/>
  </p:normalViewPr>
  <p:slideViewPr>
    <p:cSldViewPr snapToGrid="0" showGuides="1">
      <p:cViewPr varScale="1">
        <p:scale>
          <a:sx n="82" d="100"/>
          <a:sy n="82" d="100"/>
        </p:scale>
        <p:origin x="75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jpeg>
</file>

<file path=ppt/media/image12.png>
</file>

<file path=ppt/media/image13.png>
</file>

<file path=ppt/media/image14.svg>
</file>

<file path=ppt/media/image15.png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svg>
</file>

<file path=ppt/media/image32.jpe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D6FEEB-E1DF-4A27-84CE-FEAB69D6522A}" type="datetimeFigureOut">
              <a:rPr lang="zh-CN" altLang="en-US" smtClean="0"/>
              <a:t>2025/3/3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3BE65E-D6A0-433A-9769-180C0D5DD83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BE65E-D6A0-433A-9769-180C0D5DD83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BE65E-D6A0-433A-9769-180C0D5DD83D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BE65E-D6A0-433A-9769-180C0D5DD83D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BE65E-D6A0-433A-9769-180C0D5DD83D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新航路开辟的时候中国正好是哪个朝代？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C7CE97-C442-4038-A824-D029EE98D033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茶在古代为什么没有到达欧洲？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BE65E-D6A0-433A-9769-180C0D5DD83D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茶在古代为什么没有到达欧洲？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BE65E-D6A0-433A-9769-180C0D5DD83D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茶在古代为什么没有到达欧洲？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BE65E-D6A0-433A-9769-180C0D5DD83D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茶在古代为什么没有到达欧洲？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BE65E-D6A0-433A-9769-180C0D5DD83D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茶在古代为什么没有到达欧洲？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BE65E-D6A0-433A-9769-180C0D5DD83D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茶在古代为什么没有到达欧洲？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BE65E-D6A0-433A-9769-180C0D5DD83D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BE65E-D6A0-433A-9769-180C0D5DD83D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茶在古代为什么没有到达欧洲？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BE65E-D6A0-433A-9769-180C0D5DD83D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茶在古代为什么没有到达欧洲？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BE65E-D6A0-433A-9769-180C0D5DD83D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茶在古代为什么没有到达欧洲？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BE65E-D6A0-433A-9769-180C0D5DD83D}" type="slidenum">
              <a:rPr lang="zh-CN" altLang="en-US" smtClean="0"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BE65E-D6A0-433A-9769-180C0D5DD83D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BE65E-D6A0-433A-9769-180C0D5DD83D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BE65E-D6A0-433A-9769-180C0D5DD83D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BE65E-D6A0-433A-9769-180C0D5DD83D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BE65E-D6A0-433A-9769-180C0D5DD83D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BE65E-D6A0-433A-9769-180C0D5DD83D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BE65E-D6A0-433A-9769-180C0D5DD83D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BE65E-D6A0-433A-9769-180C0D5DD83D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FB0D-3649-4659-A4EA-16B622D04D18}" type="datetimeFigureOut">
              <a:rPr lang="zh-CN" altLang="en-US" smtClean="0"/>
              <a:t>2025/3/3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C0CA1-3571-4BD4-9253-723F5D1C3D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:blinds dir="vert"/>
      </p:transition>
    </mc:Choice>
    <mc:Fallback xmlns="">
      <p:transition spd="slow" advClick="0">
        <p:blinds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FB0D-3649-4659-A4EA-16B622D04D18}" type="datetimeFigureOut">
              <a:rPr lang="zh-CN" altLang="en-US" smtClean="0"/>
              <a:t>2025/3/3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C0CA1-3571-4BD4-9253-723F5D1C3D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:blinds dir="vert"/>
      </p:transition>
    </mc:Choice>
    <mc:Fallback xmlns="">
      <p:transition spd="slow" advClick="0">
        <p:blinds dir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FB0D-3649-4659-A4EA-16B622D04D18}" type="datetimeFigureOut">
              <a:rPr lang="zh-CN" altLang="en-US" smtClean="0"/>
              <a:t>2025/3/3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C0CA1-3571-4BD4-9253-723F5D1C3D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:blinds dir="vert"/>
      </p:transition>
    </mc:Choice>
    <mc:Fallback xmlns="">
      <p:transition spd="slow" advClick="0">
        <p:blinds dir="vert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:blinds dir="vert"/>
      </p:transition>
    </mc:Choice>
    <mc:Fallback xmlns="">
      <p:transition spd="slow" advClick="0">
        <p:blinds dir="vert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 userDrawn="1"/>
        </p:nvSpPr>
        <p:spPr>
          <a:xfrm>
            <a:off x="138545" y="171159"/>
            <a:ext cx="11901055" cy="6520586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:blinds dir="vert"/>
      </p:transition>
    </mc:Choice>
    <mc:Fallback xmlns="">
      <p:transition spd="slow" advClick="0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8184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207390" y="207390"/>
            <a:ext cx="11755224" cy="6485641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:blinds dir="vert"/>
      </p:transition>
    </mc:Choice>
    <mc:Fallback xmlns="">
      <p:transition spd="slow" advClick="0">
        <p:blinds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FB0D-3649-4659-A4EA-16B622D04D18}" type="datetimeFigureOut">
              <a:rPr lang="zh-CN" altLang="en-US" smtClean="0"/>
              <a:t>2025/3/3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C0CA1-3571-4BD4-9253-723F5D1C3D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:blinds dir="vert"/>
      </p:transition>
    </mc:Choice>
    <mc:Fallback xmlns="">
      <p:transition spd="slow" advClick="0">
        <p:blinds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FB0D-3649-4659-A4EA-16B622D04D18}" type="datetimeFigureOut">
              <a:rPr lang="zh-CN" altLang="en-US" smtClean="0"/>
              <a:t>2025/3/3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C0CA1-3571-4BD4-9253-723F5D1C3D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:blinds dir="vert"/>
      </p:transition>
    </mc:Choice>
    <mc:Fallback xmlns="">
      <p:transition spd="slow" advClick="0">
        <p:blinds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FB0D-3649-4659-A4EA-16B622D04D18}" type="datetimeFigureOut">
              <a:rPr lang="zh-CN" altLang="en-US" smtClean="0"/>
              <a:t>2025/3/3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C0CA1-3571-4BD4-9253-723F5D1C3D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:blinds dir="vert"/>
      </p:transition>
    </mc:Choice>
    <mc:Fallback xmlns="">
      <p:transition spd="slow" advClick="0">
        <p:blinds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FB0D-3649-4659-A4EA-16B622D04D18}" type="datetimeFigureOut">
              <a:rPr lang="zh-CN" altLang="en-US" smtClean="0"/>
              <a:t>2025/3/3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C0CA1-3571-4BD4-9253-723F5D1C3D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:blinds dir="vert"/>
      </p:transition>
    </mc:Choice>
    <mc:Fallback xmlns="">
      <p:transition spd="slow" advClick="0">
        <p:blinds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FB0D-3649-4659-A4EA-16B622D04D18}" type="datetimeFigureOut">
              <a:rPr lang="zh-CN" altLang="en-US" smtClean="0"/>
              <a:t>2025/3/3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C0CA1-3571-4BD4-9253-723F5D1C3D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:blinds dir="vert"/>
      </p:transition>
    </mc:Choice>
    <mc:Fallback xmlns="">
      <p:transition spd="slow" advClick="0">
        <p:blinds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FB0D-3649-4659-A4EA-16B622D04D18}" type="datetimeFigureOut">
              <a:rPr lang="zh-CN" altLang="en-US" smtClean="0"/>
              <a:t>2025/3/3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C0CA1-3571-4BD4-9253-723F5D1C3D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:blinds dir="vert"/>
      </p:transition>
    </mc:Choice>
    <mc:Fallback xmlns="">
      <p:transition spd="slow" advClick="0">
        <p:blinds dir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FB0D-3649-4659-A4EA-16B622D04D18}" type="datetimeFigureOut">
              <a:rPr lang="zh-CN" altLang="en-US" smtClean="0"/>
              <a:t>2025/3/3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C0CA1-3571-4BD4-9253-723F5D1C3D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:blinds dir="vert"/>
      </p:transition>
    </mc:Choice>
    <mc:Fallback xmlns="">
      <p:transition spd="slow" advClick="0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6E6E5"/>
            </a:gs>
            <a:gs pos="100000">
              <a:schemeClr val="bg1"/>
            </a:gs>
          </a:gsLst>
          <a:lin ang="135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66FB0D-3649-4659-A4EA-16B622D04D18}" type="datetimeFigureOut">
              <a:rPr lang="zh-CN" altLang="en-US" smtClean="0"/>
              <a:t>2025/3/3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BC0CA1-3571-4BD4-9253-723F5D1C3D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 xmlns:p14="http://schemas.microsoft.com/office/powerpoint/2010/main">
    <mc:Choice Requires="p14">
      <p:transition spd="slow" p14:dur="1600" advClick="0">
        <p:blinds dir="vert"/>
      </p:transition>
    </mc:Choice>
    <mc:Fallback xmlns="">
      <p:transition spd="slow" advClick="0">
        <p:blinds dir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jpeg"/><Relationship Id="rId4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19.xml"/><Relationship Id="rId3" Type="http://schemas.openxmlformats.org/officeDocument/2006/relationships/tags" Target="../tags/tag14.xml"/><Relationship Id="rId7" Type="http://schemas.openxmlformats.org/officeDocument/2006/relationships/tags" Target="../tags/tag18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10" Type="http://schemas.openxmlformats.org/officeDocument/2006/relationships/notesSlide" Target="../notesSlides/notesSlide12.xml"/><Relationship Id="rId4" Type="http://schemas.openxmlformats.org/officeDocument/2006/relationships/tags" Target="../tags/tag15.xml"/><Relationship Id="rId9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jpeg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3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notesSlide" Target="../notesSlides/notesSlide8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slideLayout" Target="../slideLayouts/slideLayout2.xml"/><Relationship Id="rId5" Type="http://schemas.openxmlformats.org/officeDocument/2006/relationships/tags" Target="../tags/tag6.xml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8082" y="0"/>
            <a:ext cx="12240082" cy="7650051"/>
          </a:xfrm>
          <a:prstGeom prst="rect">
            <a:avLst/>
          </a:prstGeom>
        </p:spPr>
      </p:pic>
      <p:sp>
        <p:nvSpPr>
          <p:cNvPr id="21" name="任意多边形 20"/>
          <p:cNvSpPr/>
          <p:nvPr/>
        </p:nvSpPr>
        <p:spPr>
          <a:xfrm rot="2968493">
            <a:off x="5494024" y="-1548769"/>
            <a:ext cx="8152386" cy="5633681"/>
          </a:xfrm>
          <a:custGeom>
            <a:avLst/>
            <a:gdLst>
              <a:gd name="connsiteX0" fmla="*/ 0 w 8152386"/>
              <a:gd name="connsiteY0" fmla="*/ 5633681 h 5633681"/>
              <a:gd name="connsiteX1" fmla="*/ 4815891 w 8152386"/>
              <a:gd name="connsiteY1" fmla="*/ 0 h 5633681"/>
              <a:gd name="connsiteX2" fmla="*/ 8152386 w 8152386"/>
              <a:gd name="connsiteY2" fmla="*/ 2852167 h 5633681"/>
              <a:gd name="connsiteX3" fmla="*/ 8152386 w 8152386"/>
              <a:gd name="connsiteY3" fmla="*/ 5633681 h 5633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152386" h="5633681">
                <a:moveTo>
                  <a:pt x="0" y="5633681"/>
                </a:moveTo>
                <a:lnTo>
                  <a:pt x="4815891" y="0"/>
                </a:lnTo>
                <a:lnTo>
                  <a:pt x="8152386" y="2852167"/>
                </a:lnTo>
                <a:lnTo>
                  <a:pt x="8152386" y="5633681"/>
                </a:lnTo>
                <a:close/>
              </a:path>
            </a:pathLst>
          </a:custGeom>
          <a:solidFill>
            <a:srgbClr val="0070C0">
              <a:alpha val="6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7" name="直接连接符 6"/>
          <p:cNvCxnSpPr/>
          <p:nvPr/>
        </p:nvCxnSpPr>
        <p:spPr>
          <a:xfrm>
            <a:off x="9298083" y="3464717"/>
            <a:ext cx="3041789" cy="3564733"/>
          </a:xfrm>
          <a:prstGeom prst="line">
            <a:avLst/>
          </a:prstGeom>
          <a:ln w="12700">
            <a:solidFill>
              <a:schemeClr val="bg1">
                <a:alpha val="3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0520153" y="-190500"/>
            <a:ext cx="885288" cy="1037486"/>
          </a:xfrm>
          <a:prstGeom prst="line">
            <a:avLst/>
          </a:prstGeom>
          <a:ln w="12700">
            <a:solidFill>
              <a:schemeClr val="bg1">
                <a:alpha val="3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7493465" y="1430475"/>
            <a:ext cx="415350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全球航路的开辟</a:t>
            </a:r>
            <a:endParaRPr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118551" y="6351516"/>
            <a:ext cx="50734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备课：绍兴一中历史组  杨炀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4" grpId="0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3789973" y="443105"/>
            <a:ext cx="4338081" cy="600156"/>
            <a:chOff x="3097831" y="342921"/>
            <a:chExt cx="4338081" cy="600156"/>
          </a:xfrm>
        </p:grpSpPr>
        <p:sp>
          <p:nvSpPr>
            <p:cNvPr id="37" name="椭圆 36"/>
            <p:cNvSpPr/>
            <p:nvPr/>
          </p:nvSpPr>
          <p:spPr>
            <a:xfrm>
              <a:off x="7029404" y="425691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47"/>
            <p:cNvSpPr>
              <a:spLocks noChangeArrowheads="1"/>
            </p:cNvSpPr>
            <p:nvPr/>
          </p:nvSpPr>
          <p:spPr bwMode="auto">
            <a:xfrm>
              <a:off x="3513864" y="342921"/>
              <a:ext cx="3699744" cy="6001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1" tIns="45716" rIns="91431" bIns="45716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>
                <a:buNone/>
              </a:pPr>
              <a:r>
                <a:rPr lang="zh-CN" altLang="en-US" sz="3300" b="1" dirty="0">
                  <a:solidFill>
                    <a:srgbClr val="1F4E79"/>
                  </a:solidFill>
                </a:rPr>
                <a:t>新航路开辟的</a:t>
              </a:r>
              <a:r>
                <a:rPr lang="zh-CN" altLang="en-US" sz="3300" b="1" dirty="0">
                  <a:solidFill>
                    <a:srgbClr val="FF0000"/>
                  </a:solidFill>
                </a:rPr>
                <a:t>条件</a:t>
              </a:r>
              <a:endParaRPr lang="en-US" altLang="zh-CN" sz="3300" b="1" dirty="0">
                <a:solidFill>
                  <a:srgbClr val="1F4E79"/>
                </a:solidFill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>
              <a:off x="3097831" y="444741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pic>
        <p:nvPicPr>
          <p:cNvPr id="7" name="图片 73732" descr="葡萄牙航海家亨利王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886" y="3813548"/>
            <a:ext cx="1929389" cy="249952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0"/>
          </a:effectLst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368" y="1287956"/>
            <a:ext cx="3792408" cy="235145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12500"/>
          </a:effectLst>
        </p:spPr>
      </p:pic>
      <p:sp>
        <p:nvSpPr>
          <p:cNvPr id="4" name="对话气泡: 矩形 3"/>
          <p:cNvSpPr/>
          <p:nvPr/>
        </p:nvSpPr>
        <p:spPr>
          <a:xfrm>
            <a:off x="4665716" y="1175343"/>
            <a:ext cx="6924676" cy="3101382"/>
          </a:xfrm>
          <a:prstGeom prst="wedgeRectCallout">
            <a:avLst>
              <a:gd name="adj1" fmla="val -60248"/>
              <a:gd name="adj2" fmla="val 1615"/>
            </a:avLst>
          </a:prstGeom>
          <a:noFill/>
          <a:ln w="57150" cmpd="thickThin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3300"/>
              </a:lnSpc>
            </a:pPr>
            <a:r>
              <a:rPr lang="zh-CN" altLang="en-US" sz="25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西班牙女王伊莎贝拉一世和国王费尔南多二世</a:t>
            </a:r>
            <a:r>
              <a:rPr lang="zh-CN" altLang="en-US" sz="25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，于</a:t>
            </a:r>
            <a:r>
              <a:rPr lang="en-US" altLang="zh-CN" sz="25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1492</a:t>
            </a:r>
            <a:r>
              <a:rPr lang="zh-CN" altLang="en-US" sz="25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年</a:t>
            </a:r>
            <a:r>
              <a:rPr lang="en-US" altLang="zh-CN" sz="25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r>
              <a:rPr lang="zh-CN" altLang="en-US" sz="25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月收复了伊比利亚半岛最后一块被穆斯林占领的领土后，立即着手准备哥伦布船队的远航。</a:t>
            </a:r>
            <a:endParaRPr lang="en-US" altLang="zh-CN" sz="2500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ts val="3300"/>
              </a:lnSpc>
            </a:pPr>
            <a:r>
              <a:rPr lang="en-US" altLang="zh-CN" sz="25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</a:t>
            </a:r>
            <a:r>
              <a:rPr lang="zh-CN" altLang="en-US" sz="25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女王为此不仅</a:t>
            </a:r>
            <a:r>
              <a:rPr lang="zh-CN" altLang="en-US" sz="25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掏净了国库，甚至卖掉了自己王冠上的珠宝</a:t>
            </a:r>
            <a:r>
              <a:rPr lang="zh-CN" altLang="en-US" sz="25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。在国王和女王的鼎力支持下，</a:t>
            </a:r>
            <a:r>
              <a:rPr lang="en-US" altLang="zh-CN" sz="25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8</a:t>
            </a:r>
            <a:r>
              <a:rPr lang="zh-CN" altLang="en-US" sz="25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月份，哥伦布率领三艘帆船开始了远航。</a:t>
            </a:r>
          </a:p>
        </p:txBody>
      </p:sp>
      <p:sp>
        <p:nvSpPr>
          <p:cNvPr id="16" name="对话气泡: 矩形 15"/>
          <p:cNvSpPr/>
          <p:nvPr/>
        </p:nvSpPr>
        <p:spPr>
          <a:xfrm>
            <a:off x="3332791" y="4495799"/>
            <a:ext cx="7611434" cy="1817275"/>
          </a:xfrm>
          <a:prstGeom prst="wedgeRectCallout">
            <a:avLst>
              <a:gd name="adj1" fmla="val -59209"/>
              <a:gd name="adj2" fmla="val 3753"/>
            </a:avLst>
          </a:prstGeom>
          <a:noFill/>
          <a:ln w="57150" cmpd="thickThin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3300"/>
              </a:lnSpc>
            </a:pPr>
            <a:r>
              <a:rPr lang="zh-CN" altLang="en-US" sz="25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葡萄牙亨利王子建立了一所 </a:t>
            </a:r>
            <a:r>
              <a:rPr lang="zh-CN" altLang="en-US" sz="25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“航海学校”</a:t>
            </a:r>
            <a:r>
              <a:rPr lang="zh-CN" altLang="en-US" sz="25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，专门</a:t>
            </a:r>
            <a:r>
              <a:rPr lang="zh-CN" altLang="en-US" sz="25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培养航海人才</a:t>
            </a:r>
            <a:r>
              <a:rPr lang="zh-CN" altLang="en-US" sz="25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，强调航海实践、造船技术以及对航海仪器的改进。他还</a:t>
            </a:r>
            <a:r>
              <a:rPr lang="zh-CN" altLang="en-US" sz="25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提供资金</a:t>
            </a:r>
            <a:r>
              <a:rPr lang="zh-CN" altLang="en-US" sz="25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，组织了一系列海上探险活动，使葡萄牙的势力伸入到摩洛哥。 </a:t>
            </a:r>
          </a:p>
        </p:txBody>
      </p:sp>
      <p:grpSp>
        <p:nvGrpSpPr>
          <p:cNvPr id="17" name="组合 16"/>
          <p:cNvGrpSpPr/>
          <p:nvPr/>
        </p:nvGrpSpPr>
        <p:grpSpPr bwMode="auto">
          <a:xfrm>
            <a:off x="5042324" y="3813548"/>
            <a:ext cx="4730325" cy="901038"/>
            <a:chOff x="3886200" y="188686"/>
            <a:chExt cx="4699000" cy="979713"/>
          </a:xfrm>
        </p:grpSpPr>
        <p:sp>
          <p:nvSpPr>
            <p:cNvPr id="18" name="任意多边形 11"/>
            <p:cNvSpPr/>
            <p:nvPr/>
          </p:nvSpPr>
          <p:spPr>
            <a:xfrm>
              <a:off x="3886200" y="188686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9" name="任意多边形 13"/>
            <p:cNvSpPr/>
            <p:nvPr/>
          </p:nvSpPr>
          <p:spPr>
            <a:xfrm>
              <a:off x="4089400" y="283804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国家的政治、经济支持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3926959" y="561875"/>
            <a:ext cx="4338081" cy="600156"/>
            <a:chOff x="3097831" y="342921"/>
            <a:chExt cx="4338081" cy="600156"/>
          </a:xfrm>
        </p:grpSpPr>
        <p:sp>
          <p:nvSpPr>
            <p:cNvPr id="37" name="椭圆 36"/>
            <p:cNvSpPr/>
            <p:nvPr/>
          </p:nvSpPr>
          <p:spPr>
            <a:xfrm>
              <a:off x="7029404" y="425691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47"/>
            <p:cNvSpPr>
              <a:spLocks noChangeArrowheads="1"/>
            </p:cNvSpPr>
            <p:nvPr/>
          </p:nvSpPr>
          <p:spPr bwMode="auto">
            <a:xfrm>
              <a:off x="3513864" y="342921"/>
              <a:ext cx="3699744" cy="6001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1" tIns="45716" rIns="91431" bIns="45716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>
                <a:buNone/>
              </a:pPr>
              <a:r>
                <a:rPr lang="zh-CN" altLang="en-US" sz="3300" b="1" dirty="0">
                  <a:solidFill>
                    <a:srgbClr val="1F4E79"/>
                  </a:solidFill>
                </a:rPr>
                <a:t>新航路开辟的</a:t>
              </a:r>
              <a:r>
                <a:rPr lang="zh-CN" altLang="en-US" sz="3300" b="1" dirty="0">
                  <a:solidFill>
                    <a:srgbClr val="FF0000"/>
                  </a:solidFill>
                </a:rPr>
                <a:t>条件</a:t>
              </a:r>
              <a:endParaRPr lang="en-US" altLang="zh-CN" sz="3300" b="1" dirty="0">
                <a:solidFill>
                  <a:srgbClr val="1F4E79"/>
                </a:solidFill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>
              <a:off x="3097831" y="444741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5518362" y="1540748"/>
            <a:ext cx="6194338" cy="954107"/>
          </a:xfrm>
          <a:prstGeom prst="rect">
            <a:avLst/>
          </a:prstGeom>
          <a:noFill/>
          <a:ln w="57150" cmpd="thickThin">
            <a:solidFill>
              <a:srgbClr val="1F4E79"/>
            </a:solidFill>
          </a:ln>
        </p:spPr>
        <p:txBody>
          <a:bodyPr wrap="square">
            <a:spAutoFit/>
          </a:bodyPr>
          <a:lstStyle/>
          <a:p>
            <a:pPr lvl="0"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新航路开辟时许多人相信，只要一直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向西航行</a:t>
            </a: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，一定能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到达中国和印度</a:t>
            </a: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。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5518362" y="2621212"/>
            <a:ext cx="6194338" cy="3194721"/>
          </a:xfrm>
          <a:prstGeom prst="rect">
            <a:avLst/>
          </a:prstGeom>
          <a:noFill/>
          <a:ln w="57150" cmpd="thickThin">
            <a:solidFill>
              <a:srgbClr val="1F4E79"/>
            </a:solidFill>
          </a:ln>
        </p:spPr>
        <p:txBody>
          <a:bodyPr wrap="square">
            <a:spAutoFit/>
          </a:bodyPr>
          <a:lstStyle/>
          <a:p>
            <a:pPr lvl="0"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葡萄牙人陆续发现北大西洋三大群岛，开启大航海时代的序篇。</a:t>
            </a:r>
            <a:endParaRPr lang="en-US" altLang="zh-CN" sz="2800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lvl="0" fontAlgn="base">
              <a:spcBef>
                <a:spcPct val="20000"/>
              </a:spcBef>
              <a:spcAft>
                <a:spcPct val="0"/>
              </a:spcAft>
            </a:pPr>
            <a:r>
              <a:rPr lang="en-US" altLang="zh-CN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</a:t>
            </a: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船队可以在近岸的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加那利群岛</a:t>
            </a: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补给、休整，也可在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马德拉群岛</a:t>
            </a: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和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亚速尔群岛</a:t>
            </a: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发现加那利寒流和常年西风区域，为日后认识和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利用大西洋信风与洋流</a:t>
            </a: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，快捷、安全跨洋航行提供便利。</a:t>
            </a:r>
          </a:p>
        </p:txBody>
      </p:sp>
      <p:grpSp>
        <p:nvGrpSpPr>
          <p:cNvPr id="26" name="组合 25"/>
          <p:cNvGrpSpPr/>
          <p:nvPr/>
        </p:nvGrpSpPr>
        <p:grpSpPr>
          <a:xfrm>
            <a:off x="313740" y="1434796"/>
            <a:ext cx="5223920" cy="4759509"/>
            <a:chOff x="265867" y="1434796"/>
            <a:chExt cx="5223920" cy="4759509"/>
          </a:xfrm>
        </p:grpSpPr>
        <p:grpSp>
          <p:nvGrpSpPr>
            <p:cNvPr id="25" name="组合 24"/>
            <p:cNvGrpSpPr/>
            <p:nvPr/>
          </p:nvGrpSpPr>
          <p:grpSpPr>
            <a:xfrm>
              <a:off x="406487" y="1434796"/>
              <a:ext cx="5083300" cy="4759509"/>
              <a:chOff x="406487" y="1434796"/>
              <a:chExt cx="5083300" cy="4759509"/>
            </a:xfrm>
          </p:grpSpPr>
          <p:pic>
            <p:nvPicPr>
              <p:cNvPr id="14" name="图片 13"/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aturation sat="400000"/>
                        </a14:imgEffect>
                        <a14:imgEffect>
                          <a14:sharpenSoften amount="5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488577" y="1434796"/>
                <a:ext cx="4873750" cy="3763577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39" name="文本框 38"/>
              <p:cNvSpPr txBox="1"/>
              <p:nvPr/>
            </p:nvSpPr>
            <p:spPr>
              <a:xfrm>
                <a:off x="406487" y="5301753"/>
                <a:ext cx="5083300" cy="89255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2600" dirty="0"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13</a:t>
                </a:r>
                <a:r>
                  <a:rPr lang="zh-CN" altLang="en-US" sz="2600" dirty="0"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世纪</a:t>
                </a:r>
                <a:r>
                  <a:rPr lang="en-US" altLang="zh-CN" sz="2600" dirty="0"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—15</a:t>
                </a:r>
                <a:r>
                  <a:rPr lang="zh-CN" altLang="en-US" sz="2600" dirty="0"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世纪葡萄牙人出海</a:t>
                </a:r>
                <a:endParaRPr lang="en-US" altLang="zh-CN" sz="2600" dirty="0">
                  <a:latin typeface="华文楷体" panose="02010600040101010101" pitchFamily="2" charset="-122"/>
                  <a:ea typeface="华文楷体" panose="02010600040101010101" pitchFamily="2" charset="-122"/>
                </a:endParaRPr>
              </a:p>
              <a:p>
                <a:pPr algn="ctr"/>
                <a:r>
                  <a:rPr lang="zh-CN" altLang="en-US" sz="2600" dirty="0">
                    <a:solidFill>
                      <a:srgbClr val="FF0000"/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发现并开发北大西洋三大群岛</a:t>
                </a:r>
                <a:endParaRPr lang="zh-CN" altLang="en-US" sz="2600" dirty="0">
                  <a:latin typeface="华文楷体" panose="02010600040101010101" pitchFamily="2" charset="-122"/>
                  <a:ea typeface="华文楷体" panose="02010600040101010101" pitchFamily="2" charset="-122"/>
                </a:endParaRPr>
              </a:p>
            </p:txBody>
          </p:sp>
        </p:grpSp>
        <p:sp>
          <p:nvSpPr>
            <p:cNvPr id="17" name="椭圆 16"/>
            <p:cNvSpPr/>
            <p:nvPr/>
          </p:nvSpPr>
          <p:spPr>
            <a:xfrm>
              <a:off x="1742827" y="3590925"/>
              <a:ext cx="114300" cy="11430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810902" y="3138785"/>
              <a:ext cx="209245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马德拉群岛</a:t>
              </a: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265867" y="1730801"/>
              <a:ext cx="2092450" cy="514410"/>
              <a:chOff x="1159355" y="3743325"/>
              <a:chExt cx="2092450" cy="514410"/>
            </a:xfrm>
          </p:grpSpPr>
          <p:sp>
            <p:nvSpPr>
              <p:cNvPr id="42" name="椭圆 41"/>
              <p:cNvSpPr/>
              <p:nvPr/>
            </p:nvSpPr>
            <p:spPr>
              <a:xfrm>
                <a:off x="1819275" y="3743325"/>
                <a:ext cx="114300" cy="114300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sp>
            <p:nvSpPr>
              <p:cNvPr id="43" name="文本框 42"/>
              <p:cNvSpPr txBox="1"/>
              <p:nvPr/>
            </p:nvSpPr>
            <p:spPr>
              <a:xfrm>
                <a:off x="1159355" y="3857625"/>
                <a:ext cx="2092450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亚速尔群岛</a:t>
                </a:r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640977" y="4022163"/>
              <a:ext cx="2092450" cy="474945"/>
              <a:chOff x="969440" y="3382680"/>
              <a:chExt cx="2092450" cy="474945"/>
            </a:xfrm>
          </p:grpSpPr>
          <p:sp>
            <p:nvSpPr>
              <p:cNvPr id="45" name="椭圆 44"/>
              <p:cNvSpPr/>
              <p:nvPr/>
            </p:nvSpPr>
            <p:spPr>
              <a:xfrm>
                <a:off x="1819275" y="3743325"/>
                <a:ext cx="114300" cy="114300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969440" y="3382680"/>
                <a:ext cx="2092450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加那利群岛</a:t>
                </a:r>
              </a:p>
            </p:txBody>
          </p:sp>
        </p:grpSp>
      </p:grpSp>
      <p:grpSp>
        <p:nvGrpSpPr>
          <p:cNvPr id="47" name="组合 46"/>
          <p:cNvGrpSpPr/>
          <p:nvPr/>
        </p:nvGrpSpPr>
        <p:grpSpPr bwMode="auto">
          <a:xfrm>
            <a:off x="7167297" y="1838057"/>
            <a:ext cx="2640198" cy="809566"/>
            <a:chOff x="3886200" y="188686"/>
            <a:chExt cx="4699000" cy="979713"/>
          </a:xfrm>
        </p:grpSpPr>
        <p:sp>
          <p:nvSpPr>
            <p:cNvPr id="48" name="任意多边形 11"/>
            <p:cNvSpPr/>
            <p:nvPr/>
          </p:nvSpPr>
          <p:spPr>
            <a:xfrm>
              <a:off x="3886200" y="188686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9" name="任意多边形 13"/>
            <p:cNvSpPr/>
            <p:nvPr/>
          </p:nvSpPr>
          <p:spPr>
            <a:xfrm>
              <a:off x="4089400" y="283804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地圆学说</a:t>
              </a:r>
            </a:p>
          </p:txBody>
        </p:sp>
      </p:grpSp>
      <p:grpSp>
        <p:nvGrpSpPr>
          <p:cNvPr id="50" name="组合 49"/>
          <p:cNvGrpSpPr/>
          <p:nvPr/>
        </p:nvGrpSpPr>
        <p:grpSpPr bwMode="auto">
          <a:xfrm>
            <a:off x="7557822" y="3978025"/>
            <a:ext cx="2640198" cy="809566"/>
            <a:chOff x="3886200" y="188686"/>
            <a:chExt cx="4699000" cy="979713"/>
          </a:xfrm>
        </p:grpSpPr>
        <p:sp>
          <p:nvSpPr>
            <p:cNvPr id="51" name="任意多边形 11"/>
            <p:cNvSpPr/>
            <p:nvPr/>
          </p:nvSpPr>
          <p:spPr>
            <a:xfrm>
              <a:off x="3886200" y="188686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2" name="任意多边形 13"/>
            <p:cNvSpPr/>
            <p:nvPr/>
          </p:nvSpPr>
          <p:spPr>
            <a:xfrm>
              <a:off x="4089400" y="283804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季风、洋流</a:t>
              </a:r>
            </a:p>
          </p:txBody>
        </p:sp>
      </p:grpSp>
      <p:grpSp>
        <p:nvGrpSpPr>
          <p:cNvPr id="53" name="组合 52"/>
          <p:cNvGrpSpPr/>
          <p:nvPr/>
        </p:nvGrpSpPr>
        <p:grpSpPr bwMode="auto">
          <a:xfrm>
            <a:off x="2569412" y="4413226"/>
            <a:ext cx="2640198" cy="809566"/>
            <a:chOff x="3886200" y="188686"/>
            <a:chExt cx="4699000" cy="979713"/>
          </a:xfrm>
        </p:grpSpPr>
        <p:sp>
          <p:nvSpPr>
            <p:cNvPr id="54" name="任意多边形 11"/>
            <p:cNvSpPr/>
            <p:nvPr/>
          </p:nvSpPr>
          <p:spPr>
            <a:xfrm>
              <a:off x="3886200" y="188686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5" name="任意多边形 13"/>
            <p:cNvSpPr/>
            <p:nvPr/>
          </p:nvSpPr>
          <p:spPr>
            <a:xfrm>
              <a:off x="4089400" y="283804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航海经验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3761398" y="286268"/>
            <a:ext cx="4338081" cy="600156"/>
            <a:chOff x="3097831" y="342921"/>
            <a:chExt cx="4338081" cy="600156"/>
          </a:xfrm>
        </p:grpSpPr>
        <p:sp>
          <p:nvSpPr>
            <p:cNvPr id="37" name="椭圆 36"/>
            <p:cNvSpPr/>
            <p:nvPr/>
          </p:nvSpPr>
          <p:spPr>
            <a:xfrm>
              <a:off x="7029404" y="425691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47"/>
            <p:cNvSpPr>
              <a:spLocks noChangeArrowheads="1"/>
            </p:cNvSpPr>
            <p:nvPr/>
          </p:nvSpPr>
          <p:spPr bwMode="auto">
            <a:xfrm>
              <a:off x="3513864" y="342921"/>
              <a:ext cx="3699744" cy="6001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1" tIns="45716" rIns="91431" bIns="45716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>
                <a:buNone/>
              </a:pPr>
              <a:r>
                <a:rPr lang="zh-CN" altLang="en-US" sz="3300" b="1" dirty="0">
                  <a:solidFill>
                    <a:srgbClr val="1F4E79"/>
                  </a:solidFill>
                </a:rPr>
                <a:t>新航路开辟的</a:t>
              </a:r>
              <a:r>
                <a:rPr lang="zh-CN" altLang="en-US" sz="3300" b="1" dirty="0">
                  <a:solidFill>
                    <a:srgbClr val="FF0000"/>
                  </a:solidFill>
                </a:rPr>
                <a:t>条件</a:t>
              </a:r>
              <a:endParaRPr lang="en-US" altLang="zh-CN" sz="3300" b="1" dirty="0">
                <a:solidFill>
                  <a:srgbClr val="1F4E79"/>
                </a:solidFill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>
              <a:off x="3097831" y="444741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717842" y="3818681"/>
            <a:ext cx="4725671" cy="2623383"/>
            <a:chOff x="703580" y="1029252"/>
            <a:chExt cx="4725671" cy="2623383"/>
          </a:xfrm>
        </p:grpSpPr>
        <p:pic>
          <p:nvPicPr>
            <p:cNvPr id="6" name="图片 10" descr="timg"/>
            <p:cNvPicPr>
              <a:picLocks noChangeAspect="1"/>
            </p:cNvPicPr>
            <p:nvPr/>
          </p:nvPicPr>
          <p:blipFill>
            <a:blip r:embed="rId3">
              <a:lum bright="6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689" b="89619" l="3594" r="96875">
                          <a14:foregroundMark x1="19844" y1="10727" x2="15937" y2="52249"/>
                          <a14:foregroundMark x1="35625" y1="19723" x2="34063" y2="67128"/>
                          <a14:foregroundMark x1="72813" y1="39446" x2="71250" y2="58824"/>
                          <a14:foregroundMark x1="95156" y1="61246" x2="97031" y2="77163"/>
                          <a14:foregroundMark x1="3750" y1="19031" x2="3594" y2="58824"/>
                          <a14:backgroundMark x1="60469" y1="14533" x2="57031" y2="2249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03580" y="1029252"/>
              <a:ext cx="4725671" cy="262338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7" name="文本框 72710"/>
            <p:cNvSpPr txBox="1"/>
            <p:nvPr/>
          </p:nvSpPr>
          <p:spPr>
            <a:xfrm>
              <a:off x="767816" y="2937864"/>
              <a:ext cx="3699743" cy="573042"/>
            </a:xfrm>
            <a:prstGeom prst="rect">
              <a:avLst/>
            </a:prstGeom>
            <a:effectLst>
              <a:softEdge rad="127000"/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2800" dirty="0">
                  <a:solidFill>
                    <a:schemeClr val="tx1"/>
                  </a:solidFill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13-14</a:t>
              </a:r>
              <a:r>
                <a:rPr lang="zh-CN" altLang="en-US" sz="2800" dirty="0">
                  <a:solidFill>
                    <a:schemeClr val="tx1"/>
                  </a:solidFill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世纪新型航海图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717842" y="975178"/>
            <a:ext cx="4725670" cy="2754749"/>
            <a:chOff x="-32" y="975"/>
            <a:chExt cx="7837" cy="473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9" name="图片 8"/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-32" y="975"/>
              <a:ext cx="7837" cy="4733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0" name="文本框 72710"/>
            <p:cNvSpPr txBox="1"/>
            <p:nvPr/>
          </p:nvSpPr>
          <p:spPr>
            <a:xfrm>
              <a:off x="75" y="4658"/>
              <a:ext cx="6909" cy="929"/>
            </a:xfrm>
            <a:prstGeom prst="rect">
              <a:avLst/>
            </a:prstGeom>
            <a:effectLst>
              <a:softEdge rad="127000"/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sz="2800" dirty="0">
                  <a:solidFill>
                    <a:schemeClr val="tx1"/>
                  </a:solidFill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麦哲伦船队</a:t>
              </a:r>
              <a:r>
                <a:rPr lang="en-US" altLang="zh-CN" sz="2800" dirty="0">
                  <a:solidFill>
                    <a:schemeClr val="tx1"/>
                  </a:solidFill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“</a:t>
              </a:r>
              <a:r>
                <a:rPr lang="zh-CN" altLang="en-US" sz="2800" dirty="0">
                  <a:solidFill>
                    <a:schemeClr val="tx1"/>
                  </a:solidFill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维多利亚号</a:t>
              </a:r>
              <a:r>
                <a:rPr lang="en-US" altLang="zh-CN" sz="2800" dirty="0">
                  <a:solidFill>
                    <a:schemeClr val="tx1"/>
                  </a:solidFill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”</a:t>
              </a:r>
            </a:p>
          </p:txBody>
        </p:sp>
      </p:grpSp>
      <p:grpSp>
        <p:nvGrpSpPr>
          <p:cNvPr id="11" name="组合 27664"/>
          <p:cNvGrpSpPr/>
          <p:nvPr/>
        </p:nvGrpSpPr>
        <p:grpSpPr>
          <a:xfrm>
            <a:off x="6049363" y="890647"/>
            <a:ext cx="2432878" cy="3399754"/>
            <a:chOff x="3332" y="1172"/>
            <a:chExt cx="1133" cy="2949"/>
          </a:xfrm>
        </p:grpSpPr>
        <p:pic>
          <p:nvPicPr>
            <p:cNvPr id="13" name="图片 27662" descr="1"/>
            <p:cNvPicPr>
              <a:picLocks noChangeAspect="1"/>
            </p:cNvPicPr>
            <p:nvPr/>
          </p:nvPicPr>
          <p:blipFill>
            <a:blip r:embed="rId6"/>
            <a:srcRect b="-2368"/>
            <a:stretch>
              <a:fillRect/>
            </a:stretch>
          </p:blipFill>
          <p:spPr>
            <a:xfrm>
              <a:off x="3332" y="1172"/>
              <a:ext cx="1032" cy="2390"/>
            </a:xfrm>
            <a:prstGeom prst="rect">
              <a:avLst/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</p:pic>
        <p:sp>
          <p:nvSpPr>
            <p:cNvPr id="12" name="文本框 27660"/>
            <p:cNvSpPr txBox="1"/>
            <p:nvPr/>
          </p:nvSpPr>
          <p:spPr>
            <a:xfrm>
              <a:off x="3338" y="3624"/>
              <a:ext cx="1127" cy="497"/>
            </a:xfrm>
            <a:prstGeom prst="rect">
              <a:avLst/>
            </a:prstGeom>
            <a:effectLst>
              <a:softEdge rad="127000"/>
            </a:effectLst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2800" dirty="0">
                  <a:solidFill>
                    <a:schemeClr val="tx1"/>
                  </a:solidFill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14</a:t>
              </a:r>
              <a:r>
                <a:rPr lang="zh-CN" altLang="en-US" sz="2800" dirty="0">
                  <a:solidFill>
                    <a:schemeClr val="tx1"/>
                  </a:solidFill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世纪的星盘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8579252" y="624826"/>
            <a:ext cx="2559182" cy="3665575"/>
            <a:chOff x="8715644" y="833755"/>
            <a:chExt cx="2559182" cy="3665575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9651" b="93840" l="9926" r="90819">
                          <a14:foregroundMark x1="49628" y1="91170" x2="58065" y2="94045"/>
                          <a14:foregroundMark x1="76427" y1="87269" x2="76427" y2="87269"/>
                          <a14:foregroundMark x1="71960" y1="89117" x2="79404" y2="86037"/>
                          <a14:foregroundMark x1="90819" y1="76797" x2="90819" y2="83573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715644" y="833755"/>
              <a:ext cx="2559182" cy="3092609"/>
            </a:xfrm>
            <a:prstGeom prst="rect">
              <a:avLst/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</p:pic>
        <p:sp>
          <p:nvSpPr>
            <p:cNvPr id="16" name="文本框 27660"/>
            <p:cNvSpPr txBox="1"/>
            <p:nvPr/>
          </p:nvSpPr>
          <p:spPr>
            <a:xfrm>
              <a:off x="9029969" y="3926364"/>
              <a:ext cx="2161906" cy="572966"/>
            </a:xfrm>
            <a:prstGeom prst="rect">
              <a:avLst/>
            </a:prstGeom>
            <a:effectLst>
              <a:softEdge rad="127000"/>
            </a:effectLst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800" dirty="0">
                  <a:solidFill>
                    <a:schemeClr val="tx1"/>
                  </a:solidFill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明朝的罗盘</a:t>
              </a:r>
            </a:p>
          </p:txBody>
        </p:sp>
      </p:grpSp>
      <p:grpSp>
        <p:nvGrpSpPr>
          <p:cNvPr id="19" name="组合 18"/>
          <p:cNvGrpSpPr/>
          <p:nvPr/>
        </p:nvGrpSpPr>
        <p:grpSpPr bwMode="auto">
          <a:xfrm>
            <a:off x="5757597" y="5384739"/>
            <a:ext cx="2640198" cy="901038"/>
            <a:chOff x="3886200" y="188686"/>
            <a:chExt cx="4699000" cy="979713"/>
          </a:xfrm>
        </p:grpSpPr>
        <p:sp>
          <p:nvSpPr>
            <p:cNvPr id="20" name="任意多边形 11"/>
            <p:cNvSpPr/>
            <p:nvPr/>
          </p:nvSpPr>
          <p:spPr>
            <a:xfrm>
              <a:off x="3886200" y="188686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1" name="任意多边形 13"/>
            <p:cNvSpPr/>
            <p:nvPr/>
          </p:nvSpPr>
          <p:spPr>
            <a:xfrm>
              <a:off x="4089400" y="283804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造船技术</a:t>
              </a:r>
            </a:p>
          </p:txBody>
        </p:sp>
      </p:grpSp>
      <p:grpSp>
        <p:nvGrpSpPr>
          <p:cNvPr id="22" name="组合 21"/>
          <p:cNvGrpSpPr/>
          <p:nvPr/>
        </p:nvGrpSpPr>
        <p:grpSpPr bwMode="auto">
          <a:xfrm>
            <a:off x="6605114" y="4331288"/>
            <a:ext cx="4122411" cy="962155"/>
            <a:chOff x="3886200" y="188686"/>
            <a:chExt cx="4699000" cy="979713"/>
          </a:xfrm>
        </p:grpSpPr>
        <p:sp>
          <p:nvSpPr>
            <p:cNvPr id="23" name="任意多边形 11"/>
            <p:cNvSpPr/>
            <p:nvPr/>
          </p:nvSpPr>
          <p:spPr>
            <a:xfrm>
              <a:off x="3886200" y="188686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4" name="任意多边形 13"/>
            <p:cNvSpPr/>
            <p:nvPr/>
          </p:nvSpPr>
          <p:spPr>
            <a:xfrm>
              <a:off x="4089400" y="283804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指南针等航海技术</a:t>
              </a:r>
            </a:p>
          </p:txBody>
        </p:sp>
      </p:grpSp>
      <p:grpSp>
        <p:nvGrpSpPr>
          <p:cNvPr id="28" name="组合 27"/>
          <p:cNvGrpSpPr/>
          <p:nvPr/>
        </p:nvGrpSpPr>
        <p:grpSpPr bwMode="auto">
          <a:xfrm>
            <a:off x="8597708" y="5335607"/>
            <a:ext cx="3114768" cy="992334"/>
            <a:chOff x="3886200" y="188686"/>
            <a:chExt cx="4699000" cy="979713"/>
          </a:xfrm>
        </p:grpSpPr>
        <p:sp>
          <p:nvSpPr>
            <p:cNvPr id="29" name="任意多边形 11"/>
            <p:cNvSpPr/>
            <p:nvPr/>
          </p:nvSpPr>
          <p:spPr>
            <a:xfrm>
              <a:off x="3886200" y="188686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0" name="任意多边形 13"/>
            <p:cNvSpPr/>
            <p:nvPr/>
          </p:nvSpPr>
          <p:spPr>
            <a:xfrm>
              <a:off x="4089400" y="283804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地图绘制技术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4270037" y="916873"/>
            <a:ext cx="5865454" cy="584767"/>
            <a:chOff x="3097831" y="337929"/>
            <a:chExt cx="5865454" cy="584767"/>
          </a:xfrm>
        </p:grpSpPr>
        <p:sp>
          <p:nvSpPr>
            <p:cNvPr id="50" name="椭圆 49"/>
            <p:cNvSpPr/>
            <p:nvPr/>
          </p:nvSpPr>
          <p:spPr>
            <a:xfrm>
              <a:off x="8556777" y="444741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51" name="矩形 47"/>
            <p:cNvSpPr>
              <a:spLocks noChangeArrowheads="1"/>
            </p:cNvSpPr>
            <p:nvPr/>
          </p:nvSpPr>
          <p:spPr bwMode="auto">
            <a:xfrm>
              <a:off x="3641771" y="337929"/>
              <a:ext cx="4899548" cy="5847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1" tIns="45716" rIns="91431" bIns="45716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>
                <a:buNone/>
              </a:pPr>
              <a:r>
                <a:rPr lang="zh-CN" altLang="en-US" b="1" dirty="0">
                  <a:solidFill>
                    <a:srgbClr val="1F4E79"/>
                  </a:solidFill>
                </a:rPr>
                <a:t>小结：新航路开辟的</a:t>
              </a:r>
              <a:r>
                <a:rPr lang="zh-CN" altLang="en-US" b="1" dirty="0">
                  <a:solidFill>
                    <a:srgbClr val="FF0000"/>
                  </a:solidFill>
                </a:rPr>
                <a:t>条件</a:t>
              </a:r>
              <a:endParaRPr lang="en-US" altLang="zh-CN" b="1" dirty="0">
                <a:solidFill>
                  <a:srgbClr val="FF0000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097831" y="444741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dirty="0"/>
            </a:p>
          </p:txBody>
        </p:sp>
      </p:grpSp>
      <p:grpSp>
        <p:nvGrpSpPr>
          <p:cNvPr id="19" name="组合 18"/>
          <p:cNvGrpSpPr/>
          <p:nvPr/>
        </p:nvGrpSpPr>
        <p:grpSpPr bwMode="auto">
          <a:xfrm>
            <a:off x="971652" y="867550"/>
            <a:ext cx="2737963" cy="695365"/>
            <a:chOff x="3886200" y="188686"/>
            <a:chExt cx="4699000" cy="979714"/>
          </a:xfrm>
        </p:grpSpPr>
        <p:sp>
          <p:nvSpPr>
            <p:cNvPr id="20" name="任意多边形 11"/>
            <p:cNvSpPr/>
            <p:nvPr/>
          </p:nvSpPr>
          <p:spPr>
            <a:xfrm>
              <a:off x="3886200" y="188686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FF0000"/>
                </a:solidFill>
              </a:endParaRPr>
            </a:p>
          </p:txBody>
        </p:sp>
        <p:sp>
          <p:nvSpPr>
            <p:cNvPr id="21" name="任意多边形 13"/>
            <p:cNvSpPr/>
            <p:nvPr/>
          </p:nvSpPr>
          <p:spPr>
            <a:xfrm>
              <a:off x="4089400" y="283805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开辟条件</a:t>
              </a:r>
            </a:p>
          </p:txBody>
        </p:sp>
      </p:grpSp>
      <p:sp>
        <p:nvSpPr>
          <p:cNvPr id="22" name="矩形 4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943077" y="1850618"/>
            <a:ext cx="2390673" cy="52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800" b="1" dirty="0">
                <a:solidFill>
                  <a:srgbClr val="1F4E79"/>
                </a:solidFill>
              </a:rPr>
              <a:t>①国家支持：</a:t>
            </a:r>
            <a:endParaRPr lang="en-US" altLang="zh-CN" sz="2800" b="1" dirty="0">
              <a:solidFill>
                <a:srgbClr val="1F4E79"/>
              </a:solidFill>
            </a:endParaRPr>
          </a:p>
        </p:txBody>
      </p:sp>
      <p:sp>
        <p:nvSpPr>
          <p:cNvPr id="23" name="文本框 22"/>
          <p:cNvSpPr txBox="1"/>
          <p:nvPr>
            <p:custDataLst>
              <p:tags r:id="rId2"/>
            </p:custDataLst>
          </p:nvPr>
        </p:nvSpPr>
        <p:spPr>
          <a:xfrm>
            <a:off x="2911889" y="1850618"/>
            <a:ext cx="8289511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葡萄牙和西班牙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王室</a:t>
            </a:r>
            <a:r>
              <a:rPr lang="en-US" altLang="zh-CN" sz="2800" b="1" u="sng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r>
            <a:r>
              <a:rPr lang="zh-CN" altLang="en-US" sz="2800" b="1" u="sng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世纪末完成统一，建立王权集中国家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，积极支持航海活动。</a:t>
            </a:r>
          </a:p>
        </p:txBody>
      </p:sp>
      <p:sp>
        <p:nvSpPr>
          <p:cNvPr id="24" name="矩形 47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943077" y="3043105"/>
            <a:ext cx="2390673" cy="52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800" b="1" dirty="0">
                <a:solidFill>
                  <a:srgbClr val="1F4E79"/>
                </a:solidFill>
              </a:rPr>
              <a:t>②航海经验：</a:t>
            </a:r>
            <a:endParaRPr lang="en-US" altLang="zh-CN" sz="2800" b="1" dirty="0">
              <a:solidFill>
                <a:srgbClr val="1F4E79"/>
              </a:solidFill>
            </a:endParaRPr>
          </a:p>
        </p:txBody>
      </p:sp>
      <p:sp>
        <p:nvSpPr>
          <p:cNvPr id="25" name="文本框 24"/>
          <p:cNvSpPr txBox="1"/>
          <p:nvPr>
            <p:custDataLst>
              <p:tags r:id="rId4"/>
            </p:custDataLst>
          </p:nvPr>
        </p:nvSpPr>
        <p:spPr>
          <a:xfrm>
            <a:off x="2911889" y="3043105"/>
            <a:ext cx="828951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西欧人在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地中海和大西洋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沿岸的长期航行中，积累了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丰富的经验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26" name="矩形 47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943077" y="4081330"/>
            <a:ext cx="2390673" cy="52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800" b="1" dirty="0">
                <a:solidFill>
                  <a:srgbClr val="1F4E79"/>
                </a:solidFill>
              </a:rPr>
              <a:t>③地理知识：</a:t>
            </a:r>
            <a:endParaRPr lang="en-US" altLang="zh-CN" sz="2800" b="1" dirty="0">
              <a:solidFill>
                <a:srgbClr val="1F4E79"/>
              </a:solidFill>
            </a:endParaRPr>
          </a:p>
        </p:txBody>
      </p:sp>
      <p:sp>
        <p:nvSpPr>
          <p:cNvPr id="27" name="文本框 26"/>
          <p:cNvSpPr txBox="1"/>
          <p:nvPr>
            <p:custDataLst>
              <p:tags r:id="rId6"/>
            </p:custDataLst>
          </p:nvPr>
        </p:nvSpPr>
        <p:spPr>
          <a:xfrm>
            <a:off x="2911889" y="4081330"/>
            <a:ext cx="8289511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相信大地是球状的（</a:t>
            </a:r>
            <a:r>
              <a:rPr lang="zh-CN" altLang="en-US" sz="2800" b="1" u="sng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地圆学说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），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季风、洋流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等地理知识日益丰富。</a:t>
            </a:r>
          </a:p>
        </p:txBody>
      </p:sp>
      <p:sp>
        <p:nvSpPr>
          <p:cNvPr id="28" name="矩形 47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943077" y="5119555"/>
            <a:ext cx="2390673" cy="52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800" b="1" dirty="0">
                <a:solidFill>
                  <a:srgbClr val="1F4E79"/>
                </a:solidFill>
              </a:rPr>
              <a:t>④技术支持：</a:t>
            </a:r>
            <a:endParaRPr lang="en-US" altLang="zh-CN" sz="2800" b="1" dirty="0">
              <a:solidFill>
                <a:srgbClr val="1F4E79"/>
              </a:solidFill>
            </a:endParaRPr>
          </a:p>
        </p:txBody>
      </p:sp>
      <p:sp>
        <p:nvSpPr>
          <p:cNvPr id="29" name="文本框 28"/>
          <p:cNvSpPr txBox="1"/>
          <p:nvPr>
            <p:custDataLst>
              <p:tags r:id="rId8"/>
            </p:custDataLst>
          </p:nvPr>
        </p:nvSpPr>
        <p:spPr>
          <a:xfrm>
            <a:off x="2911889" y="5119555"/>
            <a:ext cx="8289511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造船技术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不断提高；（</a:t>
            </a:r>
            <a:r>
              <a:rPr lang="zh-CN" altLang="en-US" sz="2800" b="1" u="sng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指南针等航海技术的应用；地图绘制技术发展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27" grpId="0"/>
      <p:bldP spid="2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1596655" y="1768596"/>
            <a:ext cx="2875918" cy="144693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4658041" y="1768596"/>
            <a:ext cx="2875918" cy="144693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7722628" y="1768595"/>
            <a:ext cx="2875918" cy="144693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1474762" y="1644990"/>
            <a:ext cx="9242475" cy="169413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926173" y="457815"/>
            <a:ext cx="433965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楷体" panose="02010609060101010101" charset="-122"/>
                <a:ea typeface="楷体" panose="02010609060101010101" charset="-122"/>
              </a:rPr>
              <a:t>何谓新航路？</a:t>
            </a:r>
            <a:endParaRPr lang="zh-CN" altLang="en-US" sz="5400" b="1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213335" y="3660759"/>
            <a:ext cx="9765325" cy="2061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新航路又称“地理大发现”，指15-16世纪，西欧各国想探寻一条</a:t>
            </a:r>
            <a:r>
              <a:rPr lang="zh-CN" altLang="en-US" sz="3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不经地中海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而从海上通往东方的航路。经过一系列航海探险活动，开辟了通往</a:t>
            </a:r>
            <a:r>
              <a:rPr lang="zh-CN" altLang="en-US" sz="3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印度和美洲等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世界各地的航路，这些航路通常被叫作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新航路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1205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35" y="635"/>
            <a:ext cx="12192000" cy="6857365"/>
          </a:xfrm>
          <a:prstGeom prst="rect">
            <a:avLst/>
          </a:prstGeom>
          <a:solidFill>
            <a:schemeClr val="accent1">
              <a:lumMod val="7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704465" y="3503295"/>
            <a:ext cx="873125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8800" b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新航路的开辟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-477520" y="410210"/>
            <a:ext cx="5364480" cy="6447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41300" dirty="0">
                <a:solidFill>
                  <a:schemeClr val="bg1">
                    <a:lumMod val="85000"/>
                    <a:alpha val="40000"/>
                  </a:schemeClr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:blinds dir="vert"/>
      </p:transition>
    </mc:Choice>
    <mc:Fallback xmlns="">
      <p:transition spd="slow" advClick="0">
        <p:blinds dir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89028" y="350949"/>
            <a:ext cx="4421285" cy="584767"/>
            <a:chOff x="3543177" y="429595"/>
            <a:chExt cx="4421285" cy="584767"/>
          </a:xfrm>
        </p:grpSpPr>
        <p:sp>
          <p:nvSpPr>
            <p:cNvPr id="50" name="椭圆 49"/>
            <p:cNvSpPr/>
            <p:nvPr/>
          </p:nvSpPr>
          <p:spPr>
            <a:xfrm>
              <a:off x="7557954" y="543703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47"/>
            <p:cNvSpPr>
              <a:spLocks noChangeArrowheads="1"/>
            </p:cNvSpPr>
            <p:nvPr/>
          </p:nvSpPr>
          <p:spPr bwMode="auto">
            <a:xfrm>
              <a:off x="4030514" y="429595"/>
              <a:ext cx="3446611" cy="5847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1" tIns="45716" rIns="91431" bIns="45716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>
                <a:buNone/>
              </a:pPr>
              <a:r>
                <a:rPr lang="zh-CN" altLang="en-US" b="1" dirty="0">
                  <a:solidFill>
                    <a:srgbClr val="1F4E79"/>
                  </a:solidFill>
                </a:rPr>
                <a:t>新航路开辟：概况</a:t>
              </a:r>
              <a:endParaRPr lang="en-US" altLang="zh-CN" sz="1800" b="1" dirty="0">
                <a:solidFill>
                  <a:srgbClr val="1F4E79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543177" y="538316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42" name="图片 41" descr="人的地图&#10;&#10;描述已自动生成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" r="784"/>
          <a:stretch>
            <a:fillRect/>
          </a:stretch>
        </p:blipFill>
        <p:spPr>
          <a:xfrm>
            <a:off x="1084770" y="1047289"/>
            <a:ext cx="9563100" cy="534565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43" name="组合 42"/>
          <p:cNvGrpSpPr/>
          <p:nvPr/>
        </p:nvGrpSpPr>
        <p:grpSpPr bwMode="auto">
          <a:xfrm>
            <a:off x="2990181" y="1429962"/>
            <a:ext cx="2299519" cy="754789"/>
            <a:chOff x="3886200" y="188686"/>
            <a:chExt cx="4699000" cy="979714"/>
          </a:xfrm>
        </p:grpSpPr>
        <p:sp>
          <p:nvSpPr>
            <p:cNvPr id="44" name="任意多边形 11"/>
            <p:cNvSpPr/>
            <p:nvPr/>
          </p:nvSpPr>
          <p:spPr>
            <a:xfrm>
              <a:off x="3886200" y="188686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5" name="任意多边形 13"/>
            <p:cNvSpPr/>
            <p:nvPr/>
          </p:nvSpPr>
          <p:spPr>
            <a:xfrm>
              <a:off x="4089400" y="283805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一个中心</a:t>
              </a:r>
            </a:p>
          </p:txBody>
        </p:sp>
      </p:grpSp>
      <p:sp>
        <p:nvSpPr>
          <p:cNvPr id="54" name="箭头: 右 53"/>
          <p:cNvSpPr/>
          <p:nvPr/>
        </p:nvSpPr>
        <p:spPr>
          <a:xfrm>
            <a:off x="5365815" y="2431139"/>
            <a:ext cx="1468714" cy="910710"/>
          </a:xfrm>
          <a:prstGeom prst="rightArrow">
            <a:avLst>
              <a:gd name="adj1" fmla="val 56275"/>
              <a:gd name="adj2" fmla="val 26788"/>
            </a:avLst>
          </a:prstGeom>
          <a:solidFill>
            <a:srgbClr val="FF0000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向东</a:t>
            </a:r>
          </a:p>
        </p:txBody>
      </p:sp>
      <p:sp>
        <p:nvSpPr>
          <p:cNvPr id="55" name="矩形 47"/>
          <p:cNvSpPr>
            <a:spLocks noChangeArrowheads="1"/>
          </p:cNvSpPr>
          <p:nvPr/>
        </p:nvSpPr>
        <p:spPr bwMode="auto">
          <a:xfrm>
            <a:off x="5365814" y="1613627"/>
            <a:ext cx="2142670" cy="492434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欧洲</a:t>
            </a:r>
            <a:r>
              <a:rPr lang="en-US" altLang="zh-CN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</a:t>
            </a:r>
            <a:r>
              <a:rPr lang="zh-CN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大西洋</a:t>
            </a:r>
          </a:p>
        </p:txBody>
      </p:sp>
      <p:grpSp>
        <p:nvGrpSpPr>
          <p:cNvPr id="56" name="组合 55"/>
          <p:cNvGrpSpPr/>
          <p:nvPr/>
        </p:nvGrpSpPr>
        <p:grpSpPr bwMode="auto">
          <a:xfrm>
            <a:off x="3113493" y="2521526"/>
            <a:ext cx="2145683" cy="729935"/>
            <a:chOff x="3886200" y="188686"/>
            <a:chExt cx="4699000" cy="979714"/>
          </a:xfrm>
        </p:grpSpPr>
        <p:sp>
          <p:nvSpPr>
            <p:cNvPr id="57" name="任意多边形 11"/>
            <p:cNvSpPr/>
            <p:nvPr/>
          </p:nvSpPr>
          <p:spPr>
            <a:xfrm>
              <a:off x="3886200" y="188686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8" name="任意多边形 13"/>
            <p:cNvSpPr/>
            <p:nvPr/>
          </p:nvSpPr>
          <p:spPr>
            <a:xfrm>
              <a:off x="4089400" y="283805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两个方向</a:t>
              </a:r>
            </a:p>
          </p:txBody>
        </p:sp>
      </p:grpSp>
      <p:sp>
        <p:nvSpPr>
          <p:cNvPr id="3" name="箭头: 左 2"/>
          <p:cNvSpPr/>
          <p:nvPr/>
        </p:nvSpPr>
        <p:spPr>
          <a:xfrm>
            <a:off x="1491998" y="2431139"/>
            <a:ext cx="1468714" cy="910710"/>
          </a:xfrm>
          <a:prstGeom prst="leftArrow">
            <a:avLst>
              <a:gd name="adj1" fmla="val 58368"/>
              <a:gd name="adj2" fmla="val 30128"/>
            </a:avLst>
          </a:prstGeom>
          <a:solidFill>
            <a:srgbClr val="0000FF"/>
          </a:solidFill>
          <a:ln>
            <a:solidFill>
              <a:srgbClr val="0000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向西</a:t>
            </a:r>
          </a:p>
        </p:txBody>
      </p:sp>
      <p:grpSp>
        <p:nvGrpSpPr>
          <p:cNvPr id="60" name="组合 59"/>
          <p:cNvGrpSpPr/>
          <p:nvPr/>
        </p:nvGrpSpPr>
        <p:grpSpPr bwMode="auto">
          <a:xfrm>
            <a:off x="3113493" y="3516152"/>
            <a:ext cx="2145683" cy="742455"/>
            <a:chOff x="3886200" y="188686"/>
            <a:chExt cx="4699000" cy="979714"/>
          </a:xfrm>
        </p:grpSpPr>
        <p:sp>
          <p:nvSpPr>
            <p:cNvPr id="61" name="任意多边形 11"/>
            <p:cNvSpPr/>
            <p:nvPr/>
          </p:nvSpPr>
          <p:spPr>
            <a:xfrm>
              <a:off x="3886200" y="188686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62" name="任意多边形 13"/>
            <p:cNvSpPr/>
            <p:nvPr/>
          </p:nvSpPr>
          <p:spPr>
            <a:xfrm>
              <a:off x="4089400" y="283805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两个国家</a:t>
              </a:r>
            </a:p>
          </p:txBody>
        </p:sp>
      </p:grpSp>
      <p:sp>
        <p:nvSpPr>
          <p:cNvPr id="63" name="箭头: 右 62"/>
          <p:cNvSpPr/>
          <p:nvPr/>
        </p:nvSpPr>
        <p:spPr>
          <a:xfrm>
            <a:off x="5393769" y="3453422"/>
            <a:ext cx="1473755" cy="910710"/>
          </a:xfrm>
          <a:prstGeom prst="rightArrow">
            <a:avLst>
              <a:gd name="adj1" fmla="val 56275"/>
              <a:gd name="adj2" fmla="val 26788"/>
            </a:avLst>
          </a:prstGeom>
          <a:solidFill>
            <a:srgbClr val="FF0000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葡萄牙</a:t>
            </a:r>
          </a:p>
        </p:txBody>
      </p:sp>
      <p:sp>
        <p:nvSpPr>
          <p:cNvPr id="64" name="箭头: 左 63"/>
          <p:cNvSpPr/>
          <p:nvPr/>
        </p:nvSpPr>
        <p:spPr>
          <a:xfrm>
            <a:off x="1472366" y="3453422"/>
            <a:ext cx="1468714" cy="910710"/>
          </a:xfrm>
          <a:prstGeom prst="leftArrow">
            <a:avLst>
              <a:gd name="adj1" fmla="val 58368"/>
              <a:gd name="adj2" fmla="val 30128"/>
            </a:avLst>
          </a:prstGeom>
          <a:solidFill>
            <a:srgbClr val="0000FF"/>
          </a:solidFill>
          <a:ln>
            <a:solidFill>
              <a:srgbClr val="0000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西班牙</a:t>
            </a:r>
          </a:p>
        </p:txBody>
      </p:sp>
      <p:grpSp>
        <p:nvGrpSpPr>
          <p:cNvPr id="65" name="组合 64"/>
          <p:cNvGrpSpPr/>
          <p:nvPr/>
        </p:nvGrpSpPr>
        <p:grpSpPr bwMode="auto">
          <a:xfrm>
            <a:off x="3220131" y="4918504"/>
            <a:ext cx="2145683" cy="742455"/>
            <a:chOff x="3886200" y="188686"/>
            <a:chExt cx="4699000" cy="979714"/>
          </a:xfrm>
        </p:grpSpPr>
        <p:sp>
          <p:nvSpPr>
            <p:cNvPr id="66" name="任意多边形 11"/>
            <p:cNvSpPr/>
            <p:nvPr/>
          </p:nvSpPr>
          <p:spPr>
            <a:xfrm>
              <a:off x="3886200" y="188686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67" name="任意多边形 13"/>
            <p:cNvSpPr/>
            <p:nvPr/>
          </p:nvSpPr>
          <p:spPr>
            <a:xfrm>
              <a:off x="4089400" y="283805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四个人物</a:t>
              </a:r>
            </a:p>
          </p:txBody>
        </p:sp>
      </p:grpSp>
      <p:sp>
        <p:nvSpPr>
          <p:cNvPr id="68" name="矩形 47"/>
          <p:cNvSpPr>
            <a:spLocks noChangeArrowheads="1"/>
          </p:cNvSpPr>
          <p:nvPr/>
        </p:nvSpPr>
        <p:spPr bwMode="auto">
          <a:xfrm>
            <a:off x="1612296" y="4746531"/>
            <a:ext cx="1377885" cy="492434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哥伦布</a:t>
            </a:r>
          </a:p>
        </p:txBody>
      </p:sp>
      <p:sp>
        <p:nvSpPr>
          <p:cNvPr id="69" name="矩形 47"/>
          <p:cNvSpPr>
            <a:spLocks noChangeArrowheads="1"/>
          </p:cNvSpPr>
          <p:nvPr/>
        </p:nvSpPr>
        <p:spPr bwMode="auto">
          <a:xfrm>
            <a:off x="1612296" y="5375147"/>
            <a:ext cx="1377885" cy="492434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麦哲伦</a:t>
            </a:r>
          </a:p>
        </p:txBody>
      </p:sp>
      <p:sp>
        <p:nvSpPr>
          <p:cNvPr id="70" name="矩形 47"/>
          <p:cNvSpPr>
            <a:spLocks noChangeArrowheads="1"/>
          </p:cNvSpPr>
          <p:nvPr/>
        </p:nvSpPr>
        <p:spPr bwMode="auto">
          <a:xfrm>
            <a:off x="5393769" y="4719912"/>
            <a:ext cx="1377885" cy="492434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迪亚士</a:t>
            </a:r>
          </a:p>
        </p:txBody>
      </p:sp>
      <p:sp>
        <p:nvSpPr>
          <p:cNvPr id="71" name="矩形 47"/>
          <p:cNvSpPr>
            <a:spLocks noChangeArrowheads="1"/>
          </p:cNvSpPr>
          <p:nvPr/>
        </p:nvSpPr>
        <p:spPr bwMode="auto">
          <a:xfrm>
            <a:off x="5393769" y="5353793"/>
            <a:ext cx="1377885" cy="492434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达伽马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6988047" y="828948"/>
            <a:ext cx="5058102" cy="5098527"/>
            <a:chOff x="7121397" y="828948"/>
            <a:chExt cx="5058102" cy="5098527"/>
          </a:xfrm>
        </p:grpSpPr>
        <p:pic>
          <p:nvPicPr>
            <p:cNvPr id="72" name="图片 37" descr="gelunbuer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20954" y="1087214"/>
              <a:ext cx="2555466" cy="2557800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73" name="图片 39" descr="maizheluner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21397" y="3545473"/>
              <a:ext cx="2609113" cy="2382002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74" name="图片 36" descr="diyashier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318533" y="828948"/>
              <a:ext cx="2860966" cy="2557799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75" name="图片 38" descr="dajiamaer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420568" y="3239230"/>
              <a:ext cx="2609112" cy="2580726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76" name="文本框 16"/>
            <p:cNvSpPr txBox="1"/>
            <p:nvPr/>
          </p:nvSpPr>
          <p:spPr>
            <a:xfrm>
              <a:off x="7801958" y="2203632"/>
              <a:ext cx="517785" cy="101566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zh-CN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sym typeface="宋体" panose="02010600030101010101" pitchFamily="2" charset="-122"/>
                </a:rPr>
                <a:t>哥伦布</a:t>
              </a:r>
            </a:p>
          </p:txBody>
        </p:sp>
        <p:sp>
          <p:nvSpPr>
            <p:cNvPr id="77" name="文本框 16"/>
            <p:cNvSpPr txBox="1"/>
            <p:nvPr/>
          </p:nvSpPr>
          <p:spPr>
            <a:xfrm>
              <a:off x="7861848" y="4679577"/>
              <a:ext cx="517785" cy="101566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sym typeface="宋体" panose="02010600030101010101" pitchFamily="2" charset="-122"/>
                </a:rPr>
                <a:t>麦哲伦</a:t>
              </a:r>
              <a:endParaRPr lang="zh-CN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endParaRPr>
            </a:p>
          </p:txBody>
        </p:sp>
        <p:sp>
          <p:nvSpPr>
            <p:cNvPr id="78" name="文本框 16"/>
            <p:cNvSpPr txBox="1"/>
            <p:nvPr/>
          </p:nvSpPr>
          <p:spPr>
            <a:xfrm>
              <a:off x="9911864" y="4363047"/>
              <a:ext cx="517785" cy="101566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sym typeface="宋体" panose="02010600030101010101" pitchFamily="2" charset="-122"/>
                </a:rPr>
                <a:t>达伽马</a:t>
              </a:r>
              <a:endParaRPr lang="zh-CN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endParaRPr>
            </a:p>
          </p:txBody>
        </p:sp>
        <p:sp>
          <p:nvSpPr>
            <p:cNvPr id="79" name="文本框 16"/>
            <p:cNvSpPr txBox="1"/>
            <p:nvPr/>
          </p:nvSpPr>
          <p:spPr>
            <a:xfrm>
              <a:off x="10103311" y="1991227"/>
              <a:ext cx="517785" cy="101566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sym typeface="宋体" panose="02010600030101010101" pitchFamily="2" charset="-122"/>
                </a:rPr>
                <a:t>迪亚士</a:t>
              </a:r>
              <a:endParaRPr lang="zh-CN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 animBg="1"/>
      <p:bldP spid="3" grpId="0" animBg="1"/>
      <p:bldP spid="63" grpId="0" animBg="1"/>
      <p:bldP spid="64" grpId="0" animBg="1"/>
      <p:bldP spid="68" grpId="0" animBg="1"/>
      <p:bldP spid="69" grpId="0" animBg="1"/>
      <p:bldP spid="70" grpId="0" animBg="1"/>
      <p:bldP spid="7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椭圆 49"/>
          <p:cNvSpPr/>
          <p:nvPr/>
        </p:nvSpPr>
        <p:spPr>
          <a:xfrm>
            <a:off x="7498381" y="543692"/>
            <a:ext cx="406508" cy="406508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22225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47"/>
          <p:cNvSpPr>
            <a:spLocks noChangeArrowheads="1"/>
          </p:cNvSpPr>
          <p:nvPr/>
        </p:nvSpPr>
        <p:spPr bwMode="auto">
          <a:xfrm>
            <a:off x="3919332" y="444741"/>
            <a:ext cx="3985557" cy="584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b="1" dirty="0">
                <a:solidFill>
                  <a:srgbClr val="1F4E79"/>
                </a:solidFill>
              </a:rPr>
              <a:t>新航路开辟：</a:t>
            </a:r>
            <a:r>
              <a:rPr lang="zh-CN" altLang="en-US" b="1" dirty="0">
                <a:solidFill>
                  <a:srgbClr val="FF0000"/>
                </a:solidFill>
              </a:rPr>
              <a:t>过程</a:t>
            </a:r>
            <a:endParaRPr lang="en-US" altLang="zh-CN" sz="1800" b="1" dirty="0">
              <a:solidFill>
                <a:srgbClr val="FF0000"/>
              </a:solidFill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3433111" y="543692"/>
            <a:ext cx="406508" cy="406508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22225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人的地图&#10;&#10;描述已自动生成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" r="784"/>
          <a:stretch>
            <a:fillRect/>
          </a:stretch>
        </p:blipFill>
        <p:spPr>
          <a:xfrm>
            <a:off x="1084770" y="1047289"/>
            <a:ext cx="9563100" cy="534565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图片 2" descr="303b32303235373737393bb7abb4ac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36365" y="1579245"/>
            <a:ext cx="1294765" cy="1294765"/>
          </a:xfrm>
          <a:prstGeom prst="rect">
            <a:avLst/>
          </a:prstGeom>
        </p:spPr>
      </p:pic>
      <p:sp>
        <p:nvSpPr>
          <p:cNvPr id="3" name="矩形: 圆角 2"/>
          <p:cNvSpPr/>
          <p:nvPr/>
        </p:nvSpPr>
        <p:spPr>
          <a:xfrm>
            <a:off x="8067674" y="4095750"/>
            <a:ext cx="3600451" cy="2297193"/>
          </a:xfrm>
          <a:prstGeom prst="roundRect">
            <a:avLst/>
          </a:prstGeom>
          <a:solidFill>
            <a:srgbClr val="EDF7FB"/>
          </a:solidFill>
          <a:ln w="57150" cmpd="thickThin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3400"/>
              </a:lnSpc>
            </a:pPr>
            <a:r>
              <a:rPr lang="zh-CN" altLang="en-US" sz="2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时间：</a:t>
            </a:r>
            <a:r>
              <a:rPr lang="en-US" altLang="zh-CN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1487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endParaRPr lang="en-US" altLang="zh-CN" sz="2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ts val="3400"/>
              </a:lnSpc>
            </a:pPr>
            <a:r>
              <a:rPr lang="zh-CN" altLang="en-US" sz="2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国籍：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葡萄牙人</a:t>
            </a:r>
            <a:endParaRPr lang="en-US" altLang="zh-CN" sz="2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ts val="3400"/>
              </a:lnSpc>
            </a:pPr>
            <a:r>
              <a:rPr lang="zh-CN" altLang="en-US" sz="2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支持国：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葡萄牙王室</a:t>
            </a:r>
            <a:endParaRPr lang="en-US" altLang="zh-CN" sz="2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ts val="3400"/>
              </a:lnSpc>
            </a:pPr>
            <a:r>
              <a:rPr lang="zh-CN" altLang="en-US" sz="2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航线：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西欧→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好望角→非洲东海岸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8105563" y="521632"/>
            <a:ext cx="3600451" cy="3409989"/>
            <a:chOff x="699843" y="2210200"/>
            <a:chExt cx="4231287" cy="4244181"/>
          </a:xfrm>
        </p:grpSpPr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9843" y="2210200"/>
              <a:ext cx="4231287" cy="4231287"/>
            </a:xfrm>
            <a:prstGeom prst="rect">
              <a:avLst/>
            </a:prstGeom>
            <a:noFill/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矩形 47"/>
            <p:cNvSpPr>
              <a:spLocks noChangeArrowheads="1"/>
            </p:cNvSpPr>
            <p:nvPr/>
          </p:nvSpPr>
          <p:spPr bwMode="auto">
            <a:xfrm>
              <a:off x="699843" y="5803175"/>
              <a:ext cx="1522369" cy="6512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91431" tIns="45716" rIns="91431" bIns="45716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>
                <a:buNone/>
              </a:pPr>
              <a:r>
                <a:rPr lang="zh-CN" altLang="en-US" sz="2800" b="1" dirty="0">
                  <a:solidFill>
                    <a:srgbClr val="1F4E79"/>
                  </a:solidFill>
                </a:rPr>
                <a:t>好望角</a:t>
              </a:r>
              <a:endParaRPr lang="en-US" altLang="zh-CN" sz="1600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632358" y="3932233"/>
            <a:ext cx="2860966" cy="2557799"/>
            <a:chOff x="5556158" y="3756509"/>
            <a:chExt cx="2860966" cy="2557799"/>
          </a:xfrm>
        </p:grpSpPr>
        <p:pic>
          <p:nvPicPr>
            <p:cNvPr id="7" name="图片 36" descr="diyashier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56158" y="3756509"/>
              <a:ext cx="2860966" cy="2557799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8" name="文本框 16"/>
            <p:cNvSpPr txBox="1"/>
            <p:nvPr/>
          </p:nvSpPr>
          <p:spPr>
            <a:xfrm>
              <a:off x="6304302" y="4966413"/>
              <a:ext cx="517785" cy="101566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>
                <a:lnSpc>
                  <a:spcPts val="2400"/>
                </a:lnSpc>
              </a:pPr>
              <a:r>
                <a:rPr lang="zh-CN" altLang="en-US" sz="2400" b="1" dirty="0">
                  <a:solidFill>
                    <a:schemeClr val="bg1"/>
                  </a:solidFill>
                  <a:latin typeface="楷体" panose="02010609060101010101" charset="-122"/>
                  <a:ea typeface="楷体" panose="02010609060101010101" charset="-122"/>
                  <a:sym typeface="宋体" panose="02010600030101010101" pitchFamily="2" charset="-122"/>
                </a:rPr>
                <a:t>迪亚士</a:t>
              </a:r>
              <a:endParaRPr lang="zh-CN" altLang="zh-CN" sz="2400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464 0.01713 L 0.02995 0.04352 L 0.02136 0.06852 L 0.01589 0.08518 L 0.01276 0.10046 L 0.01042 0.12129 L 0.00495 0.14907 L 0.00651 0.17268 L 0.00886 0.19768 L 0.01667 0.21018 L 0.02604 0.22546 L 0.03464 0.23379 L 0.05339 0.2324 L 0.06433 0.2324 L 0.07292 0.2449 L 0.07839 0.25879 L 0.08073 0.26713 L 0.08464 0.28935 L 0.0862 0.31435 L 0.09245 0.33935 L 0.09714 0.36574 L 0.10417 0.38518 L 0.10808 0.40879 L 0.1112 0.43935 L 0.11901 0.44352 L 0.12604 0.43657 L 0.13151 0.43518 L 0.13464 0.42824 L 0.13464 0.42824 L 0.12292 0.41852 L 0.11823 0.4199 " pathEditMode="relative" ptsTypes="AAAAAAAAAAAAAAAAAAAAAAAAAAAAA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480736" y="368541"/>
            <a:ext cx="4471778" cy="584767"/>
            <a:chOff x="3433111" y="444741"/>
            <a:chExt cx="4471778" cy="584767"/>
          </a:xfrm>
        </p:grpSpPr>
        <p:sp>
          <p:nvSpPr>
            <p:cNvPr id="50" name="椭圆 49"/>
            <p:cNvSpPr/>
            <p:nvPr/>
          </p:nvSpPr>
          <p:spPr>
            <a:xfrm>
              <a:off x="7469806" y="543692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47"/>
            <p:cNvSpPr>
              <a:spLocks noChangeArrowheads="1"/>
            </p:cNvSpPr>
            <p:nvPr/>
          </p:nvSpPr>
          <p:spPr bwMode="auto">
            <a:xfrm>
              <a:off x="3919332" y="444741"/>
              <a:ext cx="3985557" cy="5847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1" tIns="45716" rIns="91431" bIns="45716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>
                <a:buNone/>
              </a:pPr>
              <a:r>
                <a:rPr lang="zh-CN" altLang="en-US" b="1" dirty="0">
                  <a:solidFill>
                    <a:srgbClr val="1F4E79"/>
                  </a:solidFill>
                </a:rPr>
                <a:t>新航路开辟：</a:t>
              </a:r>
              <a:r>
                <a:rPr lang="zh-CN" altLang="en-US" b="1" dirty="0">
                  <a:solidFill>
                    <a:srgbClr val="FF0000"/>
                  </a:solidFill>
                </a:rPr>
                <a:t>过程</a:t>
              </a:r>
              <a:endParaRPr lang="en-US" altLang="zh-CN" sz="1800" b="1" dirty="0">
                <a:solidFill>
                  <a:srgbClr val="FF0000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433111" y="543692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2" name="图片 11" descr="人的地图&#10;&#10;描述已自动生成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" r="784"/>
          <a:stretch>
            <a:fillRect/>
          </a:stretch>
        </p:blipFill>
        <p:spPr>
          <a:xfrm>
            <a:off x="1084770" y="1047289"/>
            <a:ext cx="9563100" cy="534565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图片 2" descr="303b32303235373737393bb7abb4ac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71555" y="1503045"/>
            <a:ext cx="1294765" cy="1294765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5077015" y="838907"/>
            <a:ext cx="2830005" cy="2832590"/>
            <a:chOff x="5866319" y="967981"/>
            <a:chExt cx="2830005" cy="2832590"/>
          </a:xfrm>
        </p:grpSpPr>
        <p:pic>
          <p:nvPicPr>
            <p:cNvPr id="14" name="图片 37" descr="gelunbuer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66319" y="967981"/>
              <a:ext cx="2830005" cy="283259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5" name="文本框 16"/>
            <p:cNvSpPr txBox="1"/>
            <p:nvPr/>
          </p:nvSpPr>
          <p:spPr>
            <a:xfrm>
              <a:off x="6413999" y="2289978"/>
              <a:ext cx="517785" cy="101566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>
                <a:lnSpc>
                  <a:spcPts val="2400"/>
                </a:lnSpc>
              </a:pPr>
              <a:r>
                <a:rPr lang="zh-CN" altLang="zh-CN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sym typeface="宋体" panose="02010600030101010101" pitchFamily="2" charset="-122"/>
                </a:rPr>
                <a:t>哥伦布</a:t>
              </a:r>
            </a:p>
          </p:txBody>
        </p:sp>
      </p:grpSp>
      <p:sp>
        <p:nvSpPr>
          <p:cNvPr id="17" name="矩形: 圆角 16"/>
          <p:cNvSpPr/>
          <p:nvPr/>
        </p:nvSpPr>
        <p:spPr>
          <a:xfrm>
            <a:off x="7552879" y="1447799"/>
            <a:ext cx="3600451" cy="1981201"/>
          </a:xfrm>
          <a:prstGeom prst="roundRect">
            <a:avLst/>
          </a:prstGeom>
          <a:solidFill>
            <a:srgbClr val="EDF7FB"/>
          </a:solidFill>
          <a:ln w="57150" cmpd="thickThin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3400"/>
              </a:lnSpc>
            </a:pPr>
            <a:r>
              <a:rPr lang="zh-CN" altLang="en-US" sz="2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时间：</a:t>
            </a:r>
            <a:r>
              <a:rPr lang="en-US" altLang="zh-CN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1492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endParaRPr lang="en-US" altLang="zh-CN" sz="2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ts val="3400"/>
              </a:lnSpc>
            </a:pPr>
            <a:r>
              <a:rPr lang="zh-CN" altLang="en-US" sz="2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国籍：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意大利人</a:t>
            </a:r>
            <a:endParaRPr lang="en-US" altLang="zh-CN" sz="2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ts val="3400"/>
              </a:lnSpc>
            </a:pPr>
            <a:r>
              <a:rPr lang="zh-CN" altLang="en-US" sz="2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支持国：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西班牙王室</a:t>
            </a:r>
            <a:endParaRPr lang="en-US" altLang="zh-CN" sz="2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ts val="3400"/>
              </a:lnSpc>
            </a:pPr>
            <a:r>
              <a:rPr lang="zh-CN" altLang="en-US" sz="2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航线：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西欧→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美洲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1256017" y="4072007"/>
            <a:ext cx="9220605" cy="1772793"/>
          </a:xfrm>
          <a:prstGeom prst="rect">
            <a:avLst/>
          </a:prstGeom>
          <a:solidFill>
            <a:schemeClr val="bg1">
              <a:alpha val="80000"/>
            </a:schemeClr>
          </a:solidFill>
          <a:ln w="57150" cmpd="thickThin">
            <a:solidFill>
              <a:srgbClr val="1F4E79">
                <a:alpha val="97000"/>
              </a:srgbClr>
            </a:solidFill>
          </a:ln>
        </p:spPr>
        <p:txBody>
          <a:bodyPr wrap="square">
            <a:spAutoFit/>
          </a:bodyPr>
          <a:lstStyle/>
          <a:p>
            <a:pPr lvl="0"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“西班牙人</a:t>
            </a:r>
            <a:r>
              <a:rPr lang="zh-CN" altLang="en-US" sz="26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佩着利刃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，</a:t>
            </a:r>
            <a:r>
              <a:rPr lang="zh-CN" altLang="en-US" sz="26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携着圣经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，怀着</a:t>
            </a:r>
            <a:r>
              <a:rPr lang="zh-CN" altLang="en-US" sz="26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得土得宝的大欲望</a:t>
            </a:r>
            <a:r>
              <a:rPr lang="en-US" altLang="zh-CN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……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他们先把那里</a:t>
            </a:r>
            <a:r>
              <a:rPr lang="zh-CN" altLang="en-US" sz="26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土人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的</a:t>
            </a:r>
            <a:r>
              <a:rPr lang="zh-CN" altLang="en-US" sz="26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肉身残杀了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，然后又把他们的灵魂超送到他们向来不认识的救世主上帝处去。”</a:t>
            </a:r>
            <a:endParaRPr lang="en-US" altLang="zh-CN" sz="2600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lvl="0" algn="r" fontAlgn="base">
              <a:spcBef>
                <a:spcPct val="20000"/>
              </a:spcBef>
              <a:spcAft>
                <a:spcPct val="0"/>
              </a:spcAft>
            </a:pPr>
            <a:r>
              <a:rPr lang="en-US" altLang="zh-CN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——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陈衡哲</a:t>
            </a:r>
            <a:r>
              <a:rPr lang="en-US" altLang="zh-CN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《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西洋史</a:t>
            </a:r>
            <a:r>
              <a:rPr lang="en-US" altLang="zh-CN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674 0.05046 L -0.05768 0.0574 L -0.07877 0.07963 L -0.0858 0.09629 L -0.10065 0.08796 L -0.13033 0.08101 L -0.14908 0.08101 L -0.16705 0.08796 L -0.17565 0.09768 L -0.1944 0.0949 L -0.20924 0.09907 L -0.22408 0.10046 L -0.22721 0.10601 L -0.23736 0.11435 L -0.2319 0.12963 L -0.21471 0.12824 L -0.19908 0.12546 L -0.19205 0.10601 L -0.18111 0.08379 L -0.1733 0.06851 L -0.15924 0.0574 L -0.14986 0.05185 L -0.13815 0.04768 L -0.1233 0.0449 L -0.10377 0.04351 L -0.08815 0.04351 L -0.06861 0.03796 L -0.05924 0.04074 " pathEditMode="relative" ptsTypes="AAAAAAAAAAAAAAAAAAAAAAAAAA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480736" y="368541"/>
            <a:ext cx="4471778" cy="584767"/>
            <a:chOff x="3433111" y="444741"/>
            <a:chExt cx="4471778" cy="584767"/>
          </a:xfrm>
        </p:grpSpPr>
        <p:sp>
          <p:nvSpPr>
            <p:cNvPr id="50" name="椭圆 49"/>
            <p:cNvSpPr/>
            <p:nvPr/>
          </p:nvSpPr>
          <p:spPr>
            <a:xfrm>
              <a:off x="7469806" y="543692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47"/>
            <p:cNvSpPr>
              <a:spLocks noChangeArrowheads="1"/>
            </p:cNvSpPr>
            <p:nvPr/>
          </p:nvSpPr>
          <p:spPr bwMode="auto">
            <a:xfrm>
              <a:off x="3919332" y="444741"/>
              <a:ext cx="3985557" cy="5847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1" tIns="45716" rIns="91431" bIns="45716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>
                <a:buNone/>
              </a:pPr>
              <a:r>
                <a:rPr lang="zh-CN" altLang="en-US" b="1" dirty="0">
                  <a:solidFill>
                    <a:srgbClr val="1F4E79"/>
                  </a:solidFill>
                </a:rPr>
                <a:t>新航路开辟：</a:t>
              </a:r>
              <a:r>
                <a:rPr lang="zh-CN" altLang="en-US" b="1" dirty="0">
                  <a:solidFill>
                    <a:srgbClr val="FF0000"/>
                  </a:solidFill>
                </a:rPr>
                <a:t>过程</a:t>
              </a:r>
              <a:endParaRPr lang="en-US" altLang="zh-CN" sz="1800" b="1" dirty="0">
                <a:solidFill>
                  <a:srgbClr val="FF0000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433111" y="543692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2" name="图片 11" descr="人的地图&#10;&#10;描述已自动生成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" r="784"/>
          <a:stretch>
            <a:fillRect/>
          </a:stretch>
        </p:blipFill>
        <p:spPr>
          <a:xfrm>
            <a:off x="1084770" y="1047289"/>
            <a:ext cx="9563100" cy="534565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图片 2" descr="303b32303235373737393bb7abb4ac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71555" y="1503045"/>
            <a:ext cx="1294765" cy="1294765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7663090" y="2091335"/>
            <a:ext cx="2704757" cy="2675330"/>
            <a:chOff x="7725117" y="2138637"/>
            <a:chExt cx="2704757" cy="2675330"/>
          </a:xfrm>
        </p:grpSpPr>
        <p:pic>
          <p:nvPicPr>
            <p:cNvPr id="16" name="图片 38" descr="dajiamaer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725117" y="2138637"/>
              <a:ext cx="2704757" cy="267533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8" name="文本框 16"/>
            <p:cNvSpPr txBox="1"/>
            <p:nvPr/>
          </p:nvSpPr>
          <p:spPr>
            <a:xfrm>
              <a:off x="8225939" y="3329129"/>
              <a:ext cx="536766" cy="108731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>
                <a:lnSpc>
                  <a:spcPts val="2500"/>
                </a:lnSpc>
              </a:pPr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sym typeface="宋体" panose="02010600030101010101" pitchFamily="2" charset="-122"/>
                </a:rPr>
                <a:t>达伽马</a:t>
              </a:r>
              <a:endParaRPr lang="zh-CN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19" name="矩形: 圆角 18"/>
          <p:cNvSpPr/>
          <p:nvPr/>
        </p:nvSpPr>
        <p:spPr>
          <a:xfrm>
            <a:off x="6707125" y="4610502"/>
            <a:ext cx="4400105" cy="1981201"/>
          </a:xfrm>
          <a:prstGeom prst="roundRect">
            <a:avLst/>
          </a:prstGeom>
          <a:solidFill>
            <a:srgbClr val="EDF7FB"/>
          </a:solidFill>
          <a:ln w="57150" cmpd="thickThin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3400"/>
              </a:lnSpc>
            </a:pPr>
            <a:r>
              <a:rPr lang="zh-CN" altLang="en-US" sz="2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时间：</a:t>
            </a:r>
            <a:r>
              <a:rPr lang="en-US" altLang="zh-CN" sz="2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1497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—1498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endParaRPr lang="en-US" altLang="zh-CN" sz="2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ts val="3400"/>
              </a:lnSpc>
            </a:pPr>
            <a:r>
              <a:rPr lang="zh-CN" altLang="en-US" sz="2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国籍：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葡萄牙人</a:t>
            </a:r>
            <a:endParaRPr lang="en-US" altLang="zh-CN" sz="2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ts val="3400"/>
              </a:lnSpc>
            </a:pPr>
            <a:r>
              <a:rPr lang="zh-CN" altLang="en-US" sz="2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支持国：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葡萄牙王室</a:t>
            </a:r>
            <a:endParaRPr lang="en-US" altLang="zh-CN" sz="2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ts val="3400"/>
              </a:lnSpc>
            </a:pPr>
            <a:r>
              <a:rPr lang="zh-CN" altLang="en-US" sz="2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航线：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西欧→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印度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83 0.03101 L -0.0569 0.05601 L -0.0694 0.08796 L -0.07721 0.1324 L -0.07955 0.18101 L -0.08033 0.21851 L -0.0694 0.28101 L -0.06158 0.3199 L -0.04361 0.36574 L -0.02643 0.40463 L -0.01002 0.40463 L 0.01498 0.4199 L 0.03139 0.42546 L 0.05326 0.44907 L 0.07123 0.44768 L 0.08842 0.43518 L 0.09232 0.40463 L 0.09701 0.38657 L 0.09935 0.36018 L 0.10404 0.33518 L 0.10795 0.29213 L 0.10326 0.25046 L 0.11107 0.24629 L 0.12435 0.23518 L 0.13998 0.22963 L 0.16107 0.22824 L 0.17592 0.22407 L 0.18764 0.21018 L 0.20014 0.19907 L 0.20404 0.18379 L 0.19154 0.18935 L 0.18842 0.19907 L 0.18451 0.21851 L 0.1767 0.23657 " pathEditMode="relative" ptsTypes="AAAAAAAAAAAAAAAAAAAAAAAAAAAAAAAA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-3810"/>
            <a:ext cx="12192000" cy="686117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35" y="0"/>
            <a:ext cx="12192000" cy="6857365"/>
          </a:xfrm>
          <a:prstGeom prst="rect">
            <a:avLst/>
          </a:prstGeom>
          <a:solidFill>
            <a:schemeClr val="accent1">
              <a:lumMod val="7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704465" y="3503295"/>
            <a:ext cx="8731250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8800" b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新航路开辟的</a:t>
            </a:r>
          </a:p>
          <a:p>
            <a:pPr algn="r"/>
            <a:r>
              <a:rPr lang="zh-CN" altLang="en-US" sz="8800" b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动因和条件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-477520" y="410210"/>
            <a:ext cx="5364480" cy="6447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41300" dirty="0">
                <a:solidFill>
                  <a:schemeClr val="bg1">
                    <a:lumMod val="85000"/>
                    <a:alpha val="40000"/>
                  </a:schemeClr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壹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:blinds dir="vert"/>
      </p:transition>
    </mc:Choice>
    <mc:Fallback xmlns="">
      <p:transition spd="slow" advClick="0">
        <p:blinds dir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480736" y="368541"/>
            <a:ext cx="4471778" cy="584767"/>
            <a:chOff x="3433111" y="444741"/>
            <a:chExt cx="4471778" cy="584767"/>
          </a:xfrm>
        </p:grpSpPr>
        <p:sp>
          <p:nvSpPr>
            <p:cNvPr id="50" name="椭圆 49"/>
            <p:cNvSpPr/>
            <p:nvPr/>
          </p:nvSpPr>
          <p:spPr>
            <a:xfrm>
              <a:off x="7469806" y="543692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47"/>
            <p:cNvSpPr>
              <a:spLocks noChangeArrowheads="1"/>
            </p:cNvSpPr>
            <p:nvPr/>
          </p:nvSpPr>
          <p:spPr bwMode="auto">
            <a:xfrm>
              <a:off x="3919332" y="444741"/>
              <a:ext cx="3985557" cy="5847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1" tIns="45716" rIns="91431" bIns="45716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>
                <a:buNone/>
              </a:pPr>
              <a:r>
                <a:rPr lang="zh-CN" altLang="en-US" b="1" dirty="0">
                  <a:solidFill>
                    <a:srgbClr val="1F4E79"/>
                  </a:solidFill>
                </a:rPr>
                <a:t>新航路开辟：</a:t>
              </a:r>
              <a:r>
                <a:rPr lang="zh-CN" altLang="en-US" b="1" dirty="0">
                  <a:solidFill>
                    <a:srgbClr val="FF0000"/>
                  </a:solidFill>
                </a:rPr>
                <a:t>过程</a:t>
              </a:r>
              <a:endParaRPr lang="en-US" altLang="zh-CN" sz="1800" b="1" dirty="0">
                <a:solidFill>
                  <a:srgbClr val="FF0000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433111" y="543692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7" name="图片 6" descr="人的地图&#10;&#10;描述已自动生成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" r="784"/>
          <a:stretch>
            <a:fillRect/>
          </a:stretch>
        </p:blipFill>
        <p:spPr>
          <a:xfrm>
            <a:off x="1084770" y="1047289"/>
            <a:ext cx="9563100" cy="534565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图片 2" descr="303b32303235373737393bb7abb4ac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6780" y="1541145"/>
            <a:ext cx="1294765" cy="1294765"/>
          </a:xfrm>
          <a:prstGeom prst="rect">
            <a:avLst/>
          </a:prstGeom>
        </p:spPr>
      </p:pic>
      <p:pic>
        <p:nvPicPr>
          <p:cNvPr id="17" name="图片 2" descr="303b32303235373737393bb7abb4ac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457937" y="3539458"/>
            <a:ext cx="1294765" cy="1294765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5274203" y="670746"/>
            <a:ext cx="2933824" cy="2678448"/>
            <a:chOff x="5170333" y="944611"/>
            <a:chExt cx="2933824" cy="2678448"/>
          </a:xfrm>
        </p:grpSpPr>
        <p:pic>
          <p:nvPicPr>
            <p:cNvPr id="18" name="图片 39" descr="maizheluner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170333" y="944611"/>
              <a:ext cx="2933824" cy="2678448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9" name="文本框 16"/>
            <p:cNvSpPr txBox="1"/>
            <p:nvPr/>
          </p:nvSpPr>
          <p:spPr>
            <a:xfrm>
              <a:off x="6051444" y="2462392"/>
              <a:ext cx="1180392" cy="75918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 algn="ctr">
                <a:lnSpc>
                  <a:spcPts val="2600"/>
                </a:lnSpc>
              </a:pPr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sym typeface="宋体" panose="02010600030101010101" pitchFamily="2" charset="-122"/>
                </a:rPr>
                <a:t>麦哲伦船队</a:t>
              </a:r>
              <a:endParaRPr lang="zh-CN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21" name="组合 10"/>
          <p:cNvGrpSpPr/>
          <p:nvPr/>
        </p:nvGrpSpPr>
        <p:grpSpPr>
          <a:xfrm>
            <a:off x="801139" y="3194018"/>
            <a:ext cx="2378348" cy="3168801"/>
            <a:chOff x="2531906" y="1569295"/>
            <a:chExt cx="2428612" cy="1941542"/>
          </a:xfrm>
          <a:effectLst/>
        </p:grpSpPr>
        <p:pic>
          <p:nvPicPr>
            <p:cNvPr id="22" name="Picture 2" descr="C:\Users\lenovo-pc\Desktop\菲律宾双面碑.jp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31906" y="1569295"/>
              <a:ext cx="2428612" cy="1941542"/>
            </a:xfrm>
            <a:prstGeom prst="rect">
              <a:avLst/>
            </a:prstGeom>
            <a:noFill/>
            <a:ln w="9525"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</p:pic>
        <p:sp>
          <p:nvSpPr>
            <p:cNvPr id="23" name="TextBox 9"/>
            <p:cNvSpPr txBox="1"/>
            <p:nvPr/>
          </p:nvSpPr>
          <p:spPr>
            <a:xfrm>
              <a:off x="2536812" y="3077111"/>
              <a:ext cx="2413980" cy="43372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菲律宾宿雾岛上的</a:t>
              </a:r>
              <a:endPara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  <a:p>
              <a:pPr algn="ctr"/>
              <a:r>
                <a:rPr lang="zh-CN" altLang="en-US" sz="20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双面纪念碑</a:t>
              </a:r>
            </a:p>
          </p:txBody>
        </p:sp>
      </p:grpSp>
      <p:sp>
        <p:nvSpPr>
          <p:cNvPr id="3" name="椭圆 2"/>
          <p:cNvSpPr/>
          <p:nvPr/>
        </p:nvSpPr>
        <p:spPr>
          <a:xfrm>
            <a:off x="9005925" y="3086100"/>
            <a:ext cx="722411" cy="552450"/>
          </a:xfrm>
          <a:prstGeom prst="ellipse">
            <a:avLst/>
          </a:prstGeom>
          <a:noFill/>
          <a:ln w="5715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3343275" y="3194018"/>
            <a:ext cx="4268944" cy="3373231"/>
          </a:xfrm>
          <a:prstGeom prst="rect">
            <a:avLst/>
          </a:prstGeom>
          <a:solidFill>
            <a:schemeClr val="bg1">
              <a:alpha val="80000"/>
            </a:schemeClr>
          </a:solidFill>
          <a:ln w="57150" cmpd="thickThin">
            <a:solidFill>
              <a:srgbClr val="1F4E79">
                <a:alpha val="97000"/>
              </a:srgbClr>
            </a:solidFill>
          </a:ln>
        </p:spPr>
        <p:txBody>
          <a:bodyPr wrap="square">
            <a:spAutoFit/>
          </a:bodyPr>
          <a:lstStyle/>
          <a:p>
            <a:pPr lvl="0"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</a:t>
            </a:r>
            <a:r>
              <a:rPr lang="zh-CN" altLang="en-US" sz="26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一面：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“</a:t>
            </a:r>
            <a:r>
              <a:rPr lang="en-US" altLang="zh-CN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1521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年</a:t>
            </a:r>
            <a:r>
              <a:rPr lang="en-US" altLang="zh-CN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4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月</a:t>
            </a:r>
            <a:r>
              <a:rPr lang="en-US" altLang="zh-CN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27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日，费尔南多</a:t>
            </a:r>
            <a:r>
              <a:rPr lang="en-US" altLang="zh-CN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·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麦哲伦死于此地。他在与马克坦岛酋长拉普拉普的战士们交战中受伤身亡。</a:t>
            </a:r>
            <a:endParaRPr lang="en-US" altLang="zh-CN" sz="2600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lvl="0" fontAlgn="base">
              <a:spcBef>
                <a:spcPct val="20000"/>
              </a:spcBef>
              <a:spcAft>
                <a:spcPct val="0"/>
              </a:spcAft>
            </a:pPr>
            <a:r>
              <a:rPr lang="en-US" altLang="zh-CN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麦哲伦船队</a:t>
            </a:r>
            <a:r>
              <a:rPr lang="en-US" altLang="zh-CN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……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于</a:t>
            </a:r>
            <a:r>
              <a:rPr lang="en-US" altLang="zh-CN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1522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年</a:t>
            </a:r>
            <a:r>
              <a:rPr lang="en-US" altLang="zh-CN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9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月</a:t>
            </a:r>
            <a:r>
              <a:rPr lang="en-US" altLang="zh-CN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6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日返抵西班牙港口停泊，</a:t>
            </a:r>
            <a:r>
              <a:rPr lang="zh-CN" altLang="en-US" sz="26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第一次环球航海就这样完成了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。”</a:t>
            </a:r>
            <a:endParaRPr lang="en-US" altLang="zh-CN" sz="2600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729474" y="3204988"/>
            <a:ext cx="3956965" cy="3293209"/>
          </a:xfrm>
          <a:prstGeom prst="rect">
            <a:avLst/>
          </a:prstGeom>
          <a:solidFill>
            <a:schemeClr val="bg1">
              <a:alpha val="80000"/>
            </a:schemeClr>
          </a:solidFill>
          <a:ln w="57150" cmpd="thickThin">
            <a:solidFill>
              <a:srgbClr val="1F4E79">
                <a:alpha val="97000"/>
              </a:srgbClr>
            </a:solidFill>
          </a:ln>
        </p:spPr>
        <p:txBody>
          <a:bodyPr wrap="square">
            <a:spAutoFit/>
          </a:bodyPr>
          <a:lstStyle/>
          <a:p>
            <a:pPr lvl="0" fontAlgn="base">
              <a:spcBef>
                <a:spcPct val="20000"/>
              </a:spcBef>
              <a:spcAft>
                <a:spcPct val="0"/>
              </a:spcAft>
            </a:pPr>
            <a:r>
              <a:rPr lang="en-US" altLang="zh-CN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</a:t>
            </a:r>
            <a:r>
              <a:rPr lang="zh-CN" altLang="en-US" sz="26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另一面：</a:t>
            </a:r>
            <a:r>
              <a:rPr lang="en-US" altLang="zh-CN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1521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年</a:t>
            </a:r>
            <a:r>
              <a:rPr lang="en-US" altLang="zh-CN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4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月</a:t>
            </a:r>
            <a:r>
              <a:rPr lang="en-US" altLang="zh-CN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27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日，拉普拉普和他的战士们，在这里</a:t>
            </a:r>
            <a:r>
              <a:rPr lang="zh-CN" altLang="en-US" sz="26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打退了西班牙入侵者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，杀死了他们的首领</a:t>
            </a:r>
            <a:r>
              <a:rPr lang="en-US" altLang="zh-CN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——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费尔南多</a:t>
            </a:r>
            <a:r>
              <a:rPr lang="en-US" altLang="zh-CN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·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麦哲伦。由此，拉普拉普成为</a:t>
            </a:r>
            <a:r>
              <a:rPr lang="zh-CN" altLang="en-US" sz="26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击退欧洲人侵略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的第一位菲律宾人。”</a:t>
            </a:r>
          </a:p>
        </p:txBody>
      </p:sp>
      <p:sp>
        <p:nvSpPr>
          <p:cNvPr id="20" name="矩形: 圆角 19"/>
          <p:cNvSpPr/>
          <p:nvPr/>
        </p:nvSpPr>
        <p:spPr>
          <a:xfrm>
            <a:off x="7729475" y="1081740"/>
            <a:ext cx="3956965" cy="1981201"/>
          </a:xfrm>
          <a:prstGeom prst="roundRect">
            <a:avLst/>
          </a:prstGeom>
          <a:solidFill>
            <a:srgbClr val="EDF7FB"/>
          </a:solidFill>
          <a:ln w="57150" cmpd="thickThin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3400"/>
              </a:lnSpc>
            </a:pPr>
            <a:r>
              <a:rPr lang="zh-CN" altLang="en-US" sz="2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时间：</a:t>
            </a:r>
            <a:r>
              <a:rPr lang="en-US" altLang="zh-CN" sz="2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1519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-1522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endParaRPr lang="en-US" altLang="zh-CN" sz="2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ts val="3400"/>
              </a:lnSpc>
            </a:pPr>
            <a:r>
              <a:rPr lang="zh-CN" altLang="en-US" sz="2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国籍：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葡萄牙人</a:t>
            </a:r>
            <a:endParaRPr lang="en-US" altLang="zh-CN" sz="2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ts val="3400"/>
              </a:lnSpc>
            </a:pPr>
            <a:r>
              <a:rPr lang="zh-CN" altLang="en-US" sz="2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支持国：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西班牙王室</a:t>
            </a:r>
            <a:endParaRPr lang="en-US" altLang="zh-CN" sz="2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ts val="3400"/>
              </a:lnSpc>
            </a:pPr>
            <a:r>
              <a:rPr lang="zh-CN" altLang="en-US" sz="2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航线：</a:t>
            </a:r>
            <a:r>
              <a:rPr lang="zh-CN" altLang="en-US" sz="2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西欧→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环球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799 0.05185 L -0.05065 0.10185 L -0.06627 0.13519 L -0.07565 0.17546 L -0.07877 0.21991 L -0.08581 0.26713 L -0.10456 0.31435 L -0.11862 0.35463 L -0.14831 0.39769 L -0.17877 0.46991 L -0.19987 0.53796 L -0.21706 0.56713 L -0.23112 0.55741 L -0.24518 0.53658 L -0.24909 0.50046 L -0.26706 0.46435 L -0.28659 0.44769 L -0.32018 0.42963 " pathEditMode="relative" ptsTypes="AAAAAAAAAAAAAAAAAA">
                                      <p:cBhvr>
                                        <p:cTn id="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59 0.00347 L -0.22409 -0.09653 L -0.27096 -0.10209 L -0.30456 -0.10625 L -0.32643 -0.09236 L -0.30534 -0.06042 L -0.31706 -0.00209 L -0.34206 0.0243 L -0.3694 0.05347 L -0.41003 0.10902 L -0.45456 0.13264 L -0.50299 0.13402 L -0.54128 0.1243 L -0.57174 0.12847 L -0.58659 0.15069 L -0.60299 0.17986 L -0.6194 0.17847 L -0.63424 0.1368 L -0.64284 0.10347 L -0.66003 0.06736 L -0.6819 0.01736 L -0.70924 -0.04931 L -0.72174 -0.07431 L -0.72878 -0.12431 L -0.70612 -0.18264 L -0.67565 -0.2382 L -0.64753 -0.29236 " pathEditMode="relative" ptsTypes="AAAAAAAAAAAAAAAAAAAAAAAAAAA">
                                      <p:cBhvr>
                                        <p:cTn id="1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5" grpId="0" animBg="1"/>
      <p:bldP spid="26" grpId="0" animBg="1"/>
      <p:bldP spid="2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614086" y="483137"/>
            <a:ext cx="4443203" cy="584767"/>
            <a:chOff x="3433111" y="454562"/>
            <a:chExt cx="4443203" cy="584767"/>
          </a:xfrm>
        </p:grpSpPr>
        <p:sp>
          <p:nvSpPr>
            <p:cNvPr id="50" name="椭圆 49"/>
            <p:cNvSpPr/>
            <p:nvPr/>
          </p:nvSpPr>
          <p:spPr>
            <a:xfrm>
              <a:off x="7469806" y="543692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47"/>
            <p:cNvSpPr>
              <a:spLocks noChangeArrowheads="1"/>
            </p:cNvSpPr>
            <p:nvPr/>
          </p:nvSpPr>
          <p:spPr bwMode="auto">
            <a:xfrm>
              <a:off x="3890757" y="454562"/>
              <a:ext cx="3985557" cy="5847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1" tIns="45716" rIns="91431" bIns="45716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>
                <a:buNone/>
              </a:pPr>
              <a:r>
                <a:rPr lang="zh-CN" altLang="en-US" b="1" dirty="0">
                  <a:solidFill>
                    <a:srgbClr val="1F4E79"/>
                  </a:solidFill>
                </a:rPr>
                <a:t>新航路开辟：</a:t>
              </a:r>
              <a:r>
                <a:rPr lang="zh-CN" altLang="en-US" b="1" dirty="0">
                  <a:solidFill>
                    <a:srgbClr val="FF0000"/>
                  </a:solidFill>
                </a:rPr>
                <a:t>过程</a:t>
              </a:r>
              <a:endParaRPr lang="en-US" altLang="zh-CN" sz="1800" b="1" dirty="0">
                <a:solidFill>
                  <a:srgbClr val="FF0000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433111" y="543692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3" name="表格 12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390525" y="1363871"/>
          <a:ext cx="11372850" cy="4589253"/>
        </p:xfrm>
        <a:graphic>
          <a:graphicData uri="http://schemas.openxmlformats.org/drawingml/2006/table">
            <a:tbl>
              <a:tblPr/>
              <a:tblGrid>
                <a:gridCol w="14739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93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907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8442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6458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09917">
                <a:tc>
                  <a:txBody>
                    <a:bodyPr/>
                    <a:lstStyle/>
                    <a:p>
                      <a:pPr marL="71755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2600" b="1" kern="100" baseline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时间</a:t>
                      </a:r>
                      <a:endParaRPr lang="zh-CN" sz="2600" b="1" kern="100" baseline="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ourier New" panose="02070309020205020404"/>
                      </a:endParaRP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71755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2600" b="1" kern="100" baseline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航海家</a:t>
                      </a:r>
                      <a:endParaRPr lang="zh-CN" sz="2600" b="1" kern="100" baseline="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ourier New" panose="02070309020205020404"/>
                      </a:endParaRP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1755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2600" b="1" kern="100" baseline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开辟的航路</a:t>
                      </a:r>
                      <a:endParaRPr lang="zh-CN" sz="2600" b="1" kern="100" baseline="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ourier New" panose="02070309020205020404"/>
                      </a:endParaRP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2600" b="1" kern="100" baseline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支持者</a:t>
                      </a:r>
                      <a:endParaRPr lang="zh-CN" sz="2600" b="1" kern="100" baseline="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ourier New" panose="02070309020205020404"/>
                      </a:endParaRP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9834">
                <a:tc>
                  <a:txBody>
                    <a:bodyPr/>
                    <a:lstStyle/>
                    <a:p>
                      <a:pPr marL="71755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600" b="1" kern="1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1487</a:t>
                      </a:r>
                      <a:r>
                        <a:rPr lang="zh-CN" sz="2600" b="1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年</a:t>
                      </a:r>
                      <a:endParaRPr lang="zh-CN" sz="2600" b="1" kern="100" baseline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ourier New" panose="02070309020205020404"/>
                      </a:endParaRP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2600" b="0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葡萄牙人</a:t>
                      </a: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altLang="zh-CN" sz="2600" b="0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迪亚士</a:t>
                      </a:r>
                      <a:endParaRPr lang="zh-CN" sz="2600" b="0" kern="100" baseline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600" b="0" kern="100" baseline="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（往东）</a:t>
                      </a:r>
                      <a:r>
                        <a:rPr lang="zh-CN" sz="2600" b="0" kern="100" baseline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欧洲</a:t>
                      </a:r>
                      <a:r>
                        <a:rPr lang="zh-CN" altLang="en-US" sz="2600" b="0" kern="100" baseline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→好望角→非洲东海岸</a:t>
                      </a:r>
                      <a:endParaRPr lang="zh-CN" sz="2600" b="0" kern="100" baseline="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ourier New" panose="02070309020205020404"/>
                      </a:endParaRP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2600" b="0" kern="100" baseline="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葡萄牙</a:t>
                      </a:r>
                      <a:r>
                        <a:rPr lang="zh-CN" sz="2600" b="0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王室</a:t>
                      </a:r>
                      <a:endParaRPr lang="zh-CN" sz="2600" b="0" kern="100" baseline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ourier New" panose="02070309020205020404"/>
                      </a:endParaRP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9917">
                <a:tc>
                  <a:txBody>
                    <a:bodyPr/>
                    <a:lstStyle/>
                    <a:p>
                      <a:pPr marL="71755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2600" b="1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Courier New" panose="02070309020205020404"/>
                        </a:rPr>
                        <a:t>1492</a:t>
                      </a:r>
                      <a:r>
                        <a:rPr lang="zh-CN" sz="2600" b="1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年</a:t>
                      </a:r>
                      <a:endParaRPr lang="zh-CN" sz="2600" b="1" kern="100" baseline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ourier New" panose="02070309020205020404"/>
                      </a:endParaRP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2600" b="0" kern="100" baseline="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意大利</a:t>
                      </a:r>
                      <a:r>
                        <a:rPr lang="zh-CN" sz="2600" b="0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人</a:t>
                      </a: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altLang="zh-CN" sz="2600" b="0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哥伦布</a:t>
                      </a:r>
                      <a:endParaRPr lang="zh-CN" sz="2600" b="0" kern="100" baseline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600" b="0" kern="100" baseline="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（往西）</a:t>
                      </a:r>
                      <a:r>
                        <a:rPr lang="zh-CN" altLang="en-US" sz="2600" b="0" kern="100" baseline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欧洲→美洲</a:t>
                      </a:r>
                      <a:endParaRPr lang="zh-CN" sz="2600" b="0" kern="100" baseline="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600" b="0" kern="100" dirty="0">
                          <a:solidFill>
                            <a:srgbClr val="0000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西班牙</a:t>
                      </a:r>
                      <a:r>
                        <a:rPr lang="zh-CN" sz="2600" b="0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王室</a:t>
                      </a:r>
                      <a:endParaRPr lang="zh-CN" sz="2600" b="0" kern="100" baseline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ourier New" panose="02070309020205020404"/>
                      </a:endParaRP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9834">
                <a:tc>
                  <a:txBody>
                    <a:bodyPr/>
                    <a:lstStyle/>
                    <a:p>
                      <a:pPr marL="71755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2600" b="1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Courier New" panose="02070309020205020404"/>
                        </a:rPr>
                        <a:t>1497</a:t>
                      </a:r>
                      <a:r>
                        <a:rPr lang="zh-CN" altLang="en-US" sz="2600" b="1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Courier New" panose="02070309020205020404"/>
                        </a:rPr>
                        <a:t>年</a:t>
                      </a:r>
                      <a:r>
                        <a:rPr lang="en-US" altLang="zh-CN" sz="2600" b="1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-</a:t>
                      </a:r>
                      <a:r>
                        <a:rPr lang="en-US" sz="2600" b="1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Courier New" panose="02070309020205020404"/>
                        </a:rPr>
                        <a:t>1498</a:t>
                      </a:r>
                      <a:r>
                        <a:rPr lang="zh-CN" sz="2600" b="1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年</a:t>
                      </a:r>
                      <a:endParaRPr lang="zh-CN" sz="2600" b="1" kern="100" baseline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ourier New" panose="02070309020205020404"/>
                      </a:endParaRP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2600" b="0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葡萄牙人</a:t>
                      </a:r>
                      <a:endParaRPr lang="zh-CN" sz="2600" b="0" kern="100" baseline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ourier New" panose="02070309020205020404"/>
                      </a:endParaRP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altLang="zh-CN" sz="2600" b="0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达</a:t>
                      </a:r>
                      <a:r>
                        <a:rPr lang="en-US" altLang="zh-CN" sz="2600" b="0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Courier New" panose="02070309020205020404"/>
                        </a:rPr>
                        <a:t>·</a:t>
                      </a:r>
                      <a:r>
                        <a:rPr lang="zh-CN" altLang="zh-CN" sz="2600" b="0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伽马</a:t>
                      </a:r>
                      <a:endParaRPr lang="zh-CN" sz="2600" b="0" kern="100" baseline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ourier New" panose="02070309020205020404"/>
                      </a:endParaRP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600" b="0" kern="100" baseline="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（往东）</a:t>
                      </a:r>
                      <a:r>
                        <a:rPr lang="zh-CN" altLang="en-US" sz="2600" b="0" kern="100" baseline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欧洲→好望角→印度</a:t>
                      </a:r>
                      <a:endParaRPr lang="zh-CN" sz="2600" b="0" kern="100" baseline="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ourier New" panose="02070309020205020404"/>
                      </a:endParaRP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2600" b="0" kern="100" baseline="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葡萄牙</a:t>
                      </a:r>
                      <a:r>
                        <a:rPr lang="zh-CN" sz="2600" b="0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王室</a:t>
                      </a:r>
                      <a:endParaRPr lang="zh-CN" sz="2600" b="0" kern="100" baseline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ourier New" panose="02070309020205020404"/>
                      </a:endParaRP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9751">
                <a:tc>
                  <a:txBody>
                    <a:bodyPr/>
                    <a:lstStyle/>
                    <a:p>
                      <a:pPr marL="71755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2600" b="1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Courier New" panose="02070309020205020404"/>
                        </a:rPr>
                        <a:t>1519</a:t>
                      </a:r>
                      <a:r>
                        <a:rPr lang="zh-CN" altLang="en-US" sz="2600" b="1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Courier New" panose="02070309020205020404"/>
                        </a:rPr>
                        <a:t>年</a:t>
                      </a:r>
                      <a:r>
                        <a:rPr lang="en-US" altLang="zh-CN" sz="2600" b="1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-</a:t>
                      </a:r>
                      <a:r>
                        <a:rPr lang="en-US" sz="2600" b="1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Courier New" panose="02070309020205020404"/>
                        </a:rPr>
                        <a:t>1522</a:t>
                      </a:r>
                      <a:r>
                        <a:rPr lang="zh-CN" sz="2600" b="1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年</a:t>
                      </a:r>
                      <a:endParaRPr lang="zh-CN" sz="2600" b="1" kern="100" baseline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ourier New" panose="02070309020205020404"/>
                      </a:endParaRP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sz="2600" b="0" kern="100" spc="-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葡萄牙人</a:t>
                      </a:r>
                      <a:endParaRPr lang="zh-CN" sz="2600" b="0" kern="100" spc="-100" baseline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ourier New" panose="02070309020205020404"/>
                      </a:endParaRP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zh-CN" sz="2600" b="0" kern="1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麦哲伦</a:t>
                      </a:r>
                      <a:endParaRPr lang="zh-CN" sz="2600" b="0" kern="100" spc="-100" baseline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ourier New" panose="02070309020205020404"/>
                      </a:endParaRP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2600" b="0" kern="100" baseline="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  (</a:t>
                      </a:r>
                      <a:r>
                        <a:rPr lang="zh-CN" altLang="en-US" sz="2600" b="0" kern="100" baseline="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往西）</a:t>
                      </a:r>
                      <a:r>
                        <a:rPr lang="zh-CN" altLang="en-US" sz="2600" b="0" kern="100" baseline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欧洲→大西洋、太平洋（麦哲伦死于菲律宾）、印度洋→返回欧洲的环球航行</a:t>
                      </a:r>
                      <a:endParaRPr lang="en-US" altLang="zh-CN" sz="2600" b="0" kern="100" baseline="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/>
                      </a:endParaRP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755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2600" b="0" kern="100" baseline="0" dirty="0">
                          <a:solidFill>
                            <a:srgbClr val="0000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西班牙</a:t>
                      </a:r>
                      <a:r>
                        <a:rPr lang="zh-CN" sz="2600" b="0" kern="100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/>
                        </a:rPr>
                        <a:t>王室</a:t>
                      </a:r>
                      <a:endParaRPr lang="zh-CN" sz="2600" b="0" kern="100" baseline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ourier New" panose="02070309020205020404"/>
                      </a:endParaRPr>
                    </a:p>
                  </a:txBody>
                  <a:tcPr marL="26114" marR="261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4911090" y="2078524"/>
            <a:ext cx="4978400" cy="3539430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  <a:miter lim="800000"/>
          </a:ln>
        </p:spPr>
        <p:txBody>
          <a:bodyPr>
            <a:spAutoFit/>
          </a:bodyPr>
          <a:lstStyle>
            <a:lvl1pPr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</a:rPr>
              <a:t>口诀巧记：</a:t>
            </a:r>
            <a:endParaRPr lang="en-US" altLang="zh-CN" sz="2800" b="1" dirty="0">
              <a:latin typeface="楷体" panose="02010609060101010101" charset="-122"/>
              <a:ea typeface="楷体" panose="02010609060101010101" charset="-122"/>
            </a:endParaRPr>
          </a:p>
          <a:p>
            <a:pPr algn="ctr"/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</a:rPr>
              <a:t>新航路开辟顺序：</a:t>
            </a:r>
            <a:endParaRPr lang="en-US" altLang="zh-CN" sz="2800" b="1" dirty="0">
              <a:latin typeface="楷体" panose="02010609060101010101" charset="-122"/>
              <a:ea typeface="楷体" panose="02010609060101010101" charset="-122"/>
            </a:endParaRPr>
          </a:p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的哥大卖</a:t>
            </a:r>
            <a:r>
              <a:rPr lang="zh-CN" altLang="en-US" sz="2800" b="1" dirty="0">
                <a:solidFill>
                  <a:srgbClr val="1E1ED2"/>
                </a:solidFill>
                <a:latin typeface="楷体" panose="02010609060101010101" charset="-122"/>
                <a:ea typeface="楷体" panose="02010609060101010101" charset="-122"/>
              </a:rPr>
              <a:t>（迪哥达麦）</a:t>
            </a:r>
            <a:endParaRPr lang="en-US" altLang="zh-CN" sz="2800" b="1" dirty="0">
              <a:solidFill>
                <a:srgbClr val="1E1ED2"/>
              </a:solidFill>
              <a:latin typeface="楷体" panose="02010609060101010101" charset="-122"/>
              <a:ea typeface="楷体" panose="02010609060101010101" charset="-122"/>
            </a:endParaRPr>
          </a:p>
          <a:p>
            <a:pPr algn="ctr"/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</a:rPr>
              <a:t>谐音记忆（</a:t>
            </a: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  <a:sym typeface="Wingdings" panose="05000000000000000000" pitchFamily="2" charset="2"/>
              </a:rPr>
              <a:t>按时间先后排</a:t>
            </a: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</a:rPr>
              <a:t>）</a:t>
            </a:r>
          </a:p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弟</a:t>
            </a:r>
            <a:r>
              <a:rPr lang="zh-CN" altLang="en-US" sz="2800" b="1" dirty="0">
                <a:solidFill>
                  <a:srgbClr val="0000CC"/>
                </a:solidFill>
                <a:latin typeface="楷体" panose="02010609060101010101" charset="-122"/>
                <a:ea typeface="楷体" panose="02010609060101010101" charset="-122"/>
              </a:rPr>
              <a:t>弟（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迪</a:t>
            </a:r>
            <a:r>
              <a:rPr lang="zh-CN" altLang="en-US" sz="2800" b="1" dirty="0">
                <a:solidFill>
                  <a:srgbClr val="0000CC"/>
                </a:solidFill>
                <a:latin typeface="楷体" panose="02010609060101010101" charset="-122"/>
                <a:ea typeface="楷体" panose="02010609060101010101" charset="-122"/>
              </a:rPr>
              <a:t>亚士）到非洲，</a:t>
            </a:r>
          </a:p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哥</a:t>
            </a:r>
            <a:r>
              <a:rPr lang="zh-CN" altLang="en-US" sz="2800" b="1" dirty="0">
                <a:solidFill>
                  <a:srgbClr val="0000CC"/>
                </a:solidFill>
                <a:latin typeface="楷体" panose="02010609060101010101" charset="-122"/>
                <a:ea typeface="楷体" panose="02010609060101010101" charset="-122"/>
              </a:rPr>
              <a:t>哥（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哥</a:t>
            </a:r>
            <a:r>
              <a:rPr lang="zh-CN" altLang="en-US" sz="2800" b="1" dirty="0">
                <a:solidFill>
                  <a:srgbClr val="0000CC"/>
                </a:solidFill>
                <a:latin typeface="楷体" panose="02010609060101010101" charset="-122"/>
                <a:ea typeface="楷体" panose="02010609060101010101" charset="-122"/>
              </a:rPr>
              <a:t>伦布）去美洲，</a:t>
            </a:r>
          </a:p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大家嘛</a:t>
            </a:r>
            <a:r>
              <a:rPr lang="zh-CN" altLang="en-US" sz="2800" b="1" dirty="0">
                <a:solidFill>
                  <a:srgbClr val="0000CC"/>
                </a:solidFill>
                <a:latin typeface="楷体" panose="02010609060101010101" charset="-122"/>
                <a:ea typeface="楷体" panose="02010609060101010101" charset="-122"/>
              </a:rPr>
              <a:t>（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达伽马</a:t>
            </a:r>
            <a:r>
              <a:rPr lang="zh-CN" altLang="en-US" sz="2800" b="1" dirty="0">
                <a:solidFill>
                  <a:srgbClr val="0000CC"/>
                </a:solidFill>
                <a:latin typeface="楷体" panose="02010609060101010101" charset="-122"/>
                <a:ea typeface="楷体" panose="02010609060101010101" charset="-122"/>
              </a:rPr>
              <a:t>）到印度，</a:t>
            </a:r>
          </a:p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卖着轮</a:t>
            </a:r>
            <a:r>
              <a:rPr lang="zh-CN" altLang="en-US" sz="2800" b="1" dirty="0">
                <a:solidFill>
                  <a:srgbClr val="0000CC"/>
                </a:solidFill>
                <a:latin typeface="楷体" panose="02010609060101010101" charset="-122"/>
                <a:ea typeface="楷体" panose="02010609060101010101" charset="-122"/>
              </a:rPr>
              <a:t>船（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</a:rPr>
              <a:t>麦哲伦</a:t>
            </a:r>
            <a:r>
              <a:rPr lang="zh-CN" altLang="en-US" sz="2800" b="1" dirty="0">
                <a:solidFill>
                  <a:srgbClr val="0000CC"/>
                </a:solidFill>
                <a:latin typeface="楷体" panose="02010609060101010101" charset="-122"/>
                <a:ea typeface="楷体" panose="02010609060101010101" charset="-122"/>
              </a:rPr>
              <a:t>）环球走。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528361" y="543692"/>
            <a:ext cx="4500353" cy="584767"/>
            <a:chOff x="3433111" y="454266"/>
            <a:chExt cx="4500353" cy="584767"/>
          </a:xfrm>
        </p:grpSpPr>
        <p:sp>
          <p:nvSpPr>
            <p:cNvPr id="50" name="椭圆 49"/>
            <p:cNvSpPr/>
            <p:nvPr/>
          </p:nvSpPr>
          <p:spPr>
            <a:xfrm>
              <a:off x="7481537" y="516400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47"/>
            <p:cNvSpPr>
              <a:spLocks noChangeArrowheads="1"/>
            </p:cNvSpPr>
            <p:nvPr/>
          </p:nvSpPr>
          <p:spPr bwMode="auto">
            <a:xfrm>
              <a:off x="3947907" y="454266"/>
              <a:ext cx="3985557" cy="5847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1" tIns="45716" rIns="91431" bIns="45716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>
                <a:buNone/>
              </a:pPr>
              <a:r>
                <a:rPr lang="zh-CN" altLang="en-US" b="1" dirty="0">
                  <a:solidFill>
                    <a:srgbClr val="1F4E79"/>
                  </a:solidFill>
                </a:rPr>
                <a:t>新航路开辟：拓展</a:t>
              </a:r>
              <a:endParaRPr lang="en-US" altLang="zh-CN" sz="1800" b="1" dirty="0">
                <a:solidFill>
                  <a:srgbClr val="1F4E79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433111" y="543692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" name="图片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599835" y="1302123"/>
            <a:ext cx="8611089" cy="501218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" name="内容占位符 7" descr="C:/Users/ADMINI~1/AppData/Local/Temp/kaimatting_20200207214257/output_20200207214305..pngoutput_20200207214305.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0" y="2394829"/>
            <a:ext cx="2482215" cy="429172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102197" y="1857143"/>
            <a:ext cx="7587313" cy="2252924"/>
          </a:xfrm>
          <a:prstGeom prst="rect">
            <a:avLst/>
          </a:prstGeom>
          <a:solidFill>
            <a:schemeClr val="bg1">
              <a:alpha val="80000"/>
            </a:schemeClr>
          </a:solidFill>
          <a:ln w="57150" cmpd="thickThin">
            <a:solidFill>
              <a:srgbClr val="1F4E79">
                <a:alpha val="97000"/>
              </a:srgbClr>
            </a:solidFill>
          </a:ln>
        </p:spPr>
        <p:txBody>
          <a:bodyPr wrap="square">
            <a:spAutoFit/>
          </a:bodyPr>
          <a:lstStyle/>
          <a:p>
            <a:pPr lvl="0"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郑君之初航海，当哥伦布发见亚美利加以</a:t>
            </a:r>
            <a:r>
              <a:rPr lang="zh-CN" altLang="en-US" sz="26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前六十年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，当维哥达嘉马发见印度新航路</a:t>
            </a:r>
            <a:r>
              <a:rPr lang="zh-CN" altLang="en-US" sz="26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以前七十余年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。</a:t>
            </a:r>
            <a:endParaRPr lang="en-US" altLang="zh-CN" sz="2600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lvl="0"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顾</a:t>
            </a:r>
            <a:r>
              <a:rPr lang="zh-CN" altLang="en-US" sz="26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何以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哥氏、维氏之绩，能使全世界划然开一新纪元；而</a:t>
            </a:r>
            <a:r>
              <a:rPr lang="zh-CN" altLang="en-US" sz="26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郑君之烈， 随郑君之没以俱逝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？</a:t>
            </a:r>
            <a:endParaRPr lang="en-US" altLang="zh-CN" sz="2600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lvl="0" algn="r" fontAlgn="base">
              <a:spcBef>
                <a:spcPct val="20000"/>
              </a:spcBef>
              <a:spcAft>
                <a:spcPct val="0"/>
              </a:spcAft>
            </a:pPr>
            <a:r>
              <a:rPr lang="en-US" altLang="zh-CN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——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梁启超 </a:t>
            </a:r>
            <a:r>
              <a:rPr lang="en-US" altLang="zh-CN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《</a:t>
            </a:r>
            <a:r>
              <a:rPr lang="zh-CN" altLang="en-US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祖国大航海家郑和传</a:t>
            </a:r>
            <a:r>
              <a:rPr lang="en-US" altLang="zh-CN" sz="26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》</a:t>
            </a:r>
            <a:endParaRPr lang="zh-CN" altLang="en-US" sz="2600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grpSp>
        <p:nvGrpSpPr>
          <p:cNvPr id="10" name="组合 9"/>
          <p:cNvGrpSpPr/>
          <p:nvPr/>
        </p:nvGrpSpPr>
        <p:grpSpPr bwMode="auto">
          <a:xfrm>
            <a:off x="6541632" y="4318978"/>
            <a:ext cx="1487082" cy="729935"/>
            <a:chOff x="3886200" y="188686"/>
            <a:chExt cx="4699000" cy="979714"/>
          </a:xfrm>
        </p:grpSpPr>
        <p:sp>
          <p:nvSpPr>
            <p:cNvPr id="11" name="任意多边形 11"/>
            <p:cNvSpPr/>
            <p:nvPr/>
          </p:nvSpPr>
          <p:spPr>
            <a:xfrm>
              <a:off x="3886200" y="188686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FF0000"/>
                </a:solidFill>
              </a:endParaRPr>
            </a:p>
          </p:txBody>
        </p:sp>
        <p:sp>
          <p:nvSpPr>
            <p:cNvPr id="12" name="任意多边形 13"/>
            <p:cNvSpPr/>
            <p:nvPr/>
          </p:nvSpPr>
          <p:spPr>
            <a:xfrm>
              <a:off x="4089400" y="283805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目的</a:t>
              </a:r>
            </a:p>
          </p:txBody>
        </p:sp>
      </p:grpSp>
      <p:grpSp>
        <p:nvGrpSpPr>
          <p:cNvPr id="13" name="组合 12"/>
          <p:cNvGrpSpPr/>
          <p:nvPr/>
        </p:nvGrpSpPr>
        <p:grpSpPr bwMode="auto">
          <a:xfrm>
            <a:off x="8146334" y="4325835"/>
            <a:ext cx="1487082" cy="729935"/>
            <a:chOff x="3886200" y="188686"/>
            <a:chExt cx="4699000" cy="979714"/>
          </a:xfrm>
        </p:grpSpPr>
        <p:sp>
          <p:nvSpPr>
            <p:cNvPr id="14" name="任意多边形 11"/>
            <p:cNvSpPr/>
            <p:nvPr/>
          </p:nvSpPr>
          <p:spPr>
            <a:xfrm>
              <a:off x="3886200" y="188686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FF0000"/>
                </a:solidFill>
              </a:endParaRPr>
            </a:p>
          </p:txBody>
        </p:sp>
        <p:sp>
          <p:nvSpPr>
            <p:cNvPr id="15" name="任意多边形 13"/>
            <p:cNvSpPr/>
            <p:nvPr/>
          </p:nvSpPr>
          <p:spPr>
            <a:xfrm>
              <a:off x="4089400" y="283805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影响</a:t>
              </a:r>
            </a:p>
          </p:txBody>
        </p:sp>
      </p:grpSp>
      <p:grpSp>
        <p:nvGrpSpPr>
          <p:cNvPr id="16" name="组合 15"/>
          <p:cNvGrpSpPr/>
          <p:nvPr/>
        </p:nvGrpSpPr>
        <p:grpSpPr bwMode="auto">
          <a:xfrm>
            <a:off x="3557117" y="4290402"/>
            <a:ext cx="2984515" cy="729935"/>
            <a:chOff x="3886200" y="188686"/>
            <a:chExt cx="4699000" cy="979714"/>
          </a:xfrm>
        </p:grpSpPr>
        <p:sp>
          <p:nvSpPr>
            <p:cNvPr id="17" name="任意多边形 11"/>
            <p:cNvSpPr/>
            <p:nvPr/>
          </p:nvSpPr>
          <p:spPr>
            <a:xfrm>
              <a:off x="3886200" y="188686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>
                <a:solidFill>
                  <a:srgbClr val="FF0000"/>
                </a:solidFill>
              </a:endParaRPr>
            </a:p>
          </p:txBody>
        </p:sp>
        <p:sp>
          <p:nvSpPr>
            <p:cNvPr id="18" name="任意多边形 13"/>
            <p:cNvSpPr/>
            <p:nvPr/>
          </p:nvSpPr>
          <p:spPr>
            <a:xfrm>
              <a:off x="4089400" y="283805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政治经济背景</a:t>
              </a:r>
            </a:p>
          </p:txBody>
        </p:sp>
      </p:grpSp>
      <p:sp>
        <p:nvSpPr>
          <p:cNvPr id="7" name="矩形 6"/>
          <p:cNvSpPr/>
          <p:nvPr/>
        </p:nvSpPr>
        <p:spPr>
          <a:xfrm rot="21192579">
            <a:off x="7887840" y="5188313"/>
            <a:ext cx="3678921" cy="830997"/>
          </a:xfrm>
          <a:prstGeom prst="rect">
            <a:avLst/>
          </a:prstGeom>
          <a:noFill/>
          <a:ln w="114300" cap="flat" cmpd="thinThick" algn="ctr">
            <a:solidFill>
              <a:srgbClr val="FF0000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ysClr val="window" lastClr="FFFFFF"/>
                </a:solidFill>
              </a14:hiddenFill>
            </a:ext>
          </a:extLst>
        </p:spPr>
        <p:txBody>
          <a:bodyPr wrap="square" anchor="ctr">
            <a:sp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8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华文中宋" panose="02010600040101010101" charset="-122"/>
                <a:ea typeface="华文中宋" panose="02010600040101010101" charset="-122"/>
                <a:cs typeface="+mn-cs"/>
              </a:rPr>
              <a:t>落后于潮流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3528361" y="2261235"/>
            <a:ext cx="7106920" cy="953135"/>
          </a:xfrm>
          <a:prstGeom prst="rect">
            <a:avLst/>
          </a:prstGeom>
          <a:solidFill>
            <a:srgbClr val="FFFF00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t" anchorCtr="0">
            <a:spAutoFit/>
          </a:bodyPr>
          <a:lstStyle/>
          <a:p>
            <a:r>
              <a:rPr lang="zh-CN" altLang="en-US" sz="28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微软雅黑" panose="020B0503020204020204" pitchFamily="34" charset="-122"/>
              </a:rPr>
              <a:t>  郑和下西洋主要目的在于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微软雅黑" panose="020B0503020204020204" pitchFamily="34" charset="-122"/>
              </a:rPr>
              <a:t>宣扬国威</a:t>
            </a:r>
            <a:r>
              <a:rPr lang="zh-CN" altLang="en-US" sz="28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微软雅黑" panose="020B0503020204020204" pitchFamily="34" charset="-122"/>
              </a:rPr>
              <a:t>，是一种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微软雅黑" panose="020B0503020204020204" pitchFamily="34" charset="-122"/>
              </a:rPr>
              <a:t>政治行为</a:t>
            </a:r>
            <a:r>
              <a:rPr lang="zh-CN" altLang="en-US" sz="28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微软雅黑" panose="020B0503020204020204" pitchFamily="34" charset="-122"/>
              </a:rPr>
              <a:t>，后期因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微软雅黑" panose="020B0503020204020204" pitchFamily="34" charset="-122"/>
              </a:rPr>
              <a:t>财政空虚</a:t>
            </a:r>
            <a:r>
              <a:rPr lang="zh-CN" altLang="en-US" sz="28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微软雅黑" panose="020B0503020204020204" pitchFamily="34" charset="-122"/>
              </a:rPr>
              <a:t>难以为继。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3517678" y="3456248"/>
            <a:ext cx="7106920" cy="1384995"/>
          </a:xfrm>
          <a:prstGeom prst="rect">
            <a:avLst/>
          </a:prstGeom>
          <a:solidFill>
            <a:srgbClr val="FFFF00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t" anchorCtr="0">
            <a:spAutoFit/>
          </a:bodyPr>
          <a:lstStyle/>
          <a:p>
            <a:pPr algn="l"/>
            <a:r>
              <a:rPr lang="zh-CN" altLang="en-US" sz="28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微软雅黑" panose="020B0503020204020204" pitchFamily="34" charset="-122"/>
              </a:rPr>
              <a:t>  新航路开辟主要目的在于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微软雅黑" panose="020B0503020204020204" pitchFamily="34" charset="-122"/>
              </a:rPr>
              <a:t>海外寻金</a:t>
            </a:r>
            <a:r>
              <a:rPr lang="zh-CN" altLang="en-US" sz="28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微软雅黑" panose="020B0503020204020204" pitchFamily="34" charset="-122"/>
              </a:rPr>
              <a:t>，拓展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微软雅黑" panose="020B0503020204020204" pitchFamily="34" charset="-122"/>
              </a:rPr>
              <a:t>商路</a:t>
            </a:r>
            <a:r>
              <a:rPr lang="zh-CN" altLang="en-US" sz="28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微软雅黑" panose="020B0503020204020204" pitchFamily="34" charset="-122"/>
              </a:rPr>
              <a:t>，是一种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微软雅黑" panose="020B0503020204020204" pitchFamily="34" charset="-122"/>
              </a:rPr>
              <a:t>经济行为</a:t>
            </a:r>
            <a:r>
              <a:rPr lang="zh-CN" altLang="en-US" sz="28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微软雅黑" panose="020B0503020204020204" pitchFamily="34" charset="-122"/>
              </a:rPr>
              <a:t>，后发展为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微软雅黑" panose="020B0503020204020204" pitchFamily="34" charset="-122"/>
              </a:rPr>
              <a:t>殖民扩张</a:t>
            </a:r>
            <a:r>
              <a:rPr lang="zh-CN" altLang="en-US" sz="28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微软雅黑" panose="020B0503020204020204" pitchFamily="34" charset="-122"/>
              </a:rPr>
              <a:t>，带来源源不断的</a:t>
            </a:r>
            <a:r>
              <a:rPr lang="zh-CN" altLang="en-US" sz="28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微软雅黑" panose="020B0503020204020204" pitchFamily="34" charset="-122"/>
              </a:rPr>
              <a:t>内生动力</a:t>
            </a:r>
            <a:r>
              <a:rPr lang="zh-CN" altLang="en-US" sz="2800" b="1" dirty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微软雅黑" panose="020B0503020204020204" pitchFamily="34" charset="-122"/>
              </a:rPr>
              <a:t>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7" grpId="0" bldLvl="0" animBg="1"/>
      <p:bldP spid="7" grpId="1" animBg="1"/>
      <p:bldP spid="19" grpId="0" bldLvl="0" animBg="1"/>
      <p:bldP spid="2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270" y="-6350"/>
            <a:ext cx="12191365" cy="687705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35" y="0"/>
            <a:ext cx="12192000" cy="6871335"/>
          </a:xfrm>
          <a:prstGeom prst="rect">
            <a:avLst/>
          </a:prstGeom>
          <a:solidFill>
            <a:schemeClr val="accent1">
              <a:lumMod val="7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704465" y="3503295"/>
            <a:ext cx="8731250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8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其他航路的开辟</a:t>
            </a:r>
            <a:r>
              <a:rPr lang="zh-CN" altLang="en-US" sz="4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（自主学习）</a:t>
            </a:r>
            <a:endParaRPr lang="zh-CN" altLang="en-US" sz="88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-477520" y="410210"/>
            <a:ext cx="5364480" cy="6447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41300" dirty="0">
                <a:solidFill>
                  <a:schemeClr val="bg1">
                    <a:lumMod val="85000"/>
                    <a:alpha val="40000"/>
                  </a:schemeClr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:blinds dir="vert"/>
      </p:transition>
    </mc:Choice>
    <mc:Fallback xmlns="">
      <p:transition spd="slow" advClick="0">
        <p:blinds dir="vert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92826" y="368837"/>
            <a:ext cx="5028278" cy="584767"/>
            <a:chOff x="3402351" y="454562"/>
            <a:chExt cx="5028278" cy="584767"/>
          </a:xfrm>
        </p:grpSpPr>
        <p:sp>
          <p:nvSpPr>
            <p:cNvPr id="50" name="椭圆 49"/>
            <p:cNvSpPr/>
            <p:nvPr/>
          </p:nvSpPr>
          <p:spPr>
            <a:xfrm>
              <a:off x="8024121" y="536508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47"/>
            <p:cNvSpPr>
              <a:spLocks noChangeArrowheads="1"/>
            </p:cNvSpPr>
            <p:nvPr/>
          </p:nvSpPr>
          <p:spPr bwMode="auto">
            <a:xfrm>
              <a:off x="3797697" y="454562"/>
              <a:ext cx="4268346" cy="5847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1" tIns="45716" rIns="91431" bIns="45716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>
                <a:buNone/>
              </a:pPr>
              <a:r>
                <a:rPr lang="zh-CN" altLang="en-US" b="1" dirty="0">
                  <a:solidFill>
                    <a:srgbClr val="1F4E79"/>
                  </a:solidFill>
                </a:rPr>
                <a:t>新航路开辟：其他航线</a:t>
              </a:r>
              <a:endParaRPr lang="en-US" altLang="zh-CN" sz="1800" b="1" dirty="0">
                <a:solidFill>
                  <a:srgbClr val="1F4E79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402351" y="543691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5" name="表格 4"/>
          <p:cNvGraphicFramePr/>
          <p:nvPr>
            <p:custDataLst>
              <p:tags r:id="rId1"/>
            </p:custDataLst>
          </p:nvPr>
        </p:nvGraphicFramePr>
        <p:xfrm>
          <a:off x="386715" y="1040061"/>
          <a:ext cx="11418570" cy="53123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69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19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98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48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9508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4317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航向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19ED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时间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19ED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支持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19ED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航海家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19ED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开辟新航路的概况及成就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19E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317">
                <a:tc rowSpan="5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北</a:t>
                      </a:r>
                      <a:endParaRPr lang="en-US" altLang="zh-CN" sz="2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</a:t>
                      </a:r>
                      <a:endParaRPr lang="en-US" altLang="zh-CN" sz="2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西</a:t>
                      </a:r>
                      <a:endParaRPr lang="en-US" altLang="zh-CN" sz="2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洋</a:t>
                      </a:r>
                      <a:endParaRPr lang="en-US" altLang="zh-CN" sz="2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</a:t>
                      </a:r>
                      <a:endParaRPr lang="en-US" altLang="zh-CN" sz="2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纬</a:t>
                      </a:r>
                      <a:endParaRPr lang="en-US" altLang="zh-CN" sz="2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度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1497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英国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卡伯特父子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发现</a:t>
                      </a:r>
                      <a:r>
                        <a:rPr lang="zh-CN" altLang="en-US" sz="2400" u="none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“新发现的大陆”：</a:t>
                      </a:r>
                      <a:r>
                        <a:rPr lang="en-US" altLang="zh-CN" sz="2400" u="sng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     </a:t>
                      </a:r>
                      <a:r>
                        <a:rPr lang="zh-CN" altLang="en-US" sz="2400" u="none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岛</a:t>
                      </a:r>
                      <a:endParaRPr lang="zh-CN" altLang="en-US" sz="2400" u="none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方正宋刻本秀楷简体" panose="02000000000000000000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31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anchor="ctr">
                    <a:lnL w="12700">
                      <a:solidFill>
                        <a:schemeClr val="accent4"/>
                      </a:solidFill>
                      <a:prstDash val="solid"/>
                    </a:lnL>
                    <a:lnR w="12700">
                      <a:solidFill>
                        <a:schemeClr val="accent4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</a:t>
                      </a: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世纪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方正宋刻本秀楷简体" panose="02000000000000000000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法国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卡蒂埃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到达</a:t>
                      </a:r>
                      <a:r>
                        <a:rPr lang="zh-CN" altLang="en-US" sz="240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拉布拉多</a:t>
                      </a: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半岛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5377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anchor="ctr">
                    <a:lnL w="12700">
                      <a:solidFill>
                        <a:schemeClr val="accent4"/>
                      </a:solidFill>
                      <a:prstDash val="solid"/>
                    </a:lnL>
                    <a:lnR w="12700">
                      <a:solidFill>
                        <a:schemeClr val="accent4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</a:t>
                      </a: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世纪</a:t>
                      </a:r>
                      <a:endParaRPr lang="zh-CN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荷兰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巴伦支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三次航行</a:t>
                      </a:r>
                      <a:r>
                        <a:rPr lang="zh-CN" altLang="en-US" sz="2400" u="sng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en-US" altLang="zh-CN" sz="2400" u="sng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   </a:t>
                      </a: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地区，留下详细的航行记录和航海图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方正宋刻本秀楷简体" panose="02000000000000000000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5377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anchor="ctr">
                    <a:lnL w="12700">
                      <a:solidFill>
                        <a:schemeClr val="accent4"/>
                      </a:solidFill>
                      <a:prstDash val="solid"/>
                    </a:lnL>
                    <a:lnR w="12700">
                      <a:solidFill>
                        <a:schemeClr val="accent4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</a:t>
                      </a: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世纪初</a:t>
                      </a:r>
                      <a:endParaRPr lang="zh-CN" alt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方正宋刻本秀楷简体" panose="02000000000000000000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哈德逊（英）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多次向西北航行，探索经</a:t>
                      </a:r>
                      <a:r>
                        <a:rPr lang="zh-CN" altLang="en-US" sz="240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北冰洋</a:t>
                      </a: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通向亚洲的航路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5377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anchor="ctr">
                    <a:lnL w="12700">
                      <a:solidFill>
                        <a:schemeClr val="accent4"/>
                      </a:solidFill>
                      <a:prstDash val="solid"/>
                    </a:lnL>
                    <a:lnR w="12700">
                      <a:solidFill>
                        <a:schemeClr val="accent4"/>
                      </a:solidFill>
                      <a:prstDash val="solid"/>
                    </a:lnR>
                    <a:lnB w="12700">
                      <a:solidFill>
                        <a:schemeClr val="accent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</a:t>
                      </a: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世纪初</a:t>
                      </a:r>
                      <a:endParaRPr lang="en-US" altLang="zh-CN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俄罗斯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在北太平洋和西伯利亚地区进行了多次海上和陆上探险，开辟了</a:t>
                      </a:r>
                      <a:r>
                        <a:rPr lang="zh-CN" altLang="en-US" sz="240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北太平洋到北冰洋</a:t>
                      </a: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的航线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317"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南</a:t>
                      </a:r>
                      <a:endParaRPr lang="en-US" altLang="zh-CN" sz="2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半</a:t>
                      </a:r>
                      <a:endParaRPr lang="en-US" altLang="zh-CN" sz="2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400" b="1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球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1578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英国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德雷克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到达美洲南端的一个岬角</a:t>
                      </a:r>
                      <a:r>
                        <a:rPr lang="en-US" altLang="zh-CN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——</a:t>
                      </a:r>
                      <a:r>
                        <a:rPr lang="en-US" altLang="zh-CN" sz="2400" u="sng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        </a:t>
                      </a: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角</a:t>
                      </a:r>
                      <a:endParaRPr lang="zh-CN" altLang="en-US" sz="2400" u="sng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方正宋刻本秀楷简体" panose="02000000000000000000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5377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anchor="ctr">
                    <a:lnL w="12700">
                      <a:solidFill>
                        <a:schemeClr val="accent4"/>
                      </a:solidFill>
                      <a:prstDash val="solid"/>
                    </a:lnL>
                    <a:lnR w="12700">
                      <a:solidFill>
                        <a:schemeClr val="accent4"/>
                      </a:solidFill>
                      <a:prstDash val="solid"/>
                    </a:lnR>
                    <a:lnB w="12700">
                      <a:solidFill>
                        <a:schemeClr val="accent4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400" dirty="0"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1642—1643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荷兰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塔斯曼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zh-CN" altLang="en-US" sz="24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环航澳大利亚，到达</a:t>
                      </a:r>
                      <a:r>
                        <a:rPr lang="zh-CN" altLang="en-US" sz="240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新西兰和塔斯马尼亚岛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9E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9244808" y="1500505"/>
            <a:ext cx="1097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纽芬兰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118350" y="2418652"/>
            <a:ext cx="1097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北冰洋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9793448" y="5006975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合恩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  <p:bldP spid="8" grpId="1"/>
      <p:bldP spid="9" grpId="0"/>
      <p:bldP spid="9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" t="1364" r="15484" b="2775"/>
          <a:stretch>
            <a:fillRect/>
          </a:stretch>
        </p:blipFill>
        <p:spPr>
          <a:xfrm>
            <a:off x="839698" y="857291"/>
            <a:ext cx="10196051" cy="567321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4" name="组合 3"/>
          <p:cNvGrpSpPr/>
          <p:nvPr/>
        </p:nvGrpSpPr>
        <p:grpSpPr>
          <a:xfrm>
            <a:off x="3408205" y="238366"/>
            <a:ext cx="5028278" cy="584767"/>
            <a:chOff x="3402351" y="454562"/>
            <a:chExt cx="5028278" cy="584767"/>
          </a:xfrm>
        </p:grpSpPr>
        <p:sp>
          <p:nvSpPr>
            <p:cNvPr id="5" name="椭圆 4"/>
            <p:cNvSpPr/>
            <p:nvPr/>
          </p:nvSpPr>
          <p:spPr>
            <a:xfrm>
              <a:off x="8024121" y="536508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47"/>
            <p:cNvSpPr>
              <a:spLocks noChangeArrowheads="1"/>
            </p:cNvSpPr>
            <p:nvPr/>
          </p:nvSpPr>
          <p:spPr bwMode="auto">
            <a:xfrm>
              <a:off x="3797697" y="454562"/>
              <a:ext cx="4268346" cy="5847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1" tIns="45716" rIns="91431" bIns="45716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>
                <a:buNone/>
              </a:pPr>
              <a:r>
                <a:rPr lang="zh-CN" altLang="en-US" b="1" dirty="0">
                  <a:solidFill>
                    <a:srgbClr val="1F4E79"/>
                  </a:solidFill>
                </a:rPr>
                <a:t>新航路开辟：其他航线</a:t>
              </a:r>
              <a:endParaRPr lang="en-US" altLang="zh-CN" sz="1800" b="1" dirty="0">
                <a:solidFill>
                  <a:srgbClr val="1F4E79"/>
                </a:solidFill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3402351" y="543691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矩形 7"/>
          <p:cNvSpPr/>
          <p:nvPr/>
        </p:nvSpPr>
        <p:spPr>
          <a:xfrm>
            <a:off x="839698" y="552450"/>
            <a:ext cx="10196051" cy="5978055"/>
          </a:xfrm>
          <a:prstGeom prst="rect">
            <a:avLst/>
          </a:prstGeom>
          <a:gradFill>
            <a:gsLst>
              <a:gs pos="0">
                <a:srgbClr val="0070C0"/>
              </a:gs>
              <a:gs pos="41000">
                <a:schemeClr val="accent1">
                  <a:lumMod val="45000"/>
                  <a:lumOff val="55000"/>
                  <a:alpha val="50000"/>
                </a:schemeClr>
              </a:gs>
              <a:gs pos="68000">
                <a:schemeClr val="accent1">
                  <a:lumMod val="45000"/>
                  <a:lumOff val="55000"/>
                  <a:alpha val="15000"/>
                </a:scheme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043276" y="4713770"/>
            <a:ext cx="9887401" cy="829945"/>
            <a:chOff x="400" y="7954"/>
            <a:chExt cx="18612" cy="1307"/>
          </a:xfrm>
        </p:grpSpPr>
        <p:sp>
          <p:nvSpPr>
            <p:cNvPr id="10" name="文本框 9"/>
            <p:cNvSpPr txBox="1"/>
            <p:nvPr/>
          </p:nvSpPr>
          <p:spPr>
            <a:xfrm>
              <a:off x="1308" y="7954"/>
              <a:ext cx="17704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宋刻本秀楷简体" panose="02000000000000000000" charset="-122"/>
                  <a:ea typeface="方正宋刻本秀楷简体" panose="02000000000000000000" charset="-122"/>
                </a:rPr>
                <a:t>  开辟了高纬度通往亚洲的路线和探寻了南半球新世界，进一步丰富人类的地理知识</a:t>
              </a:r>
            </a:p>
          </p:txBody>
        </p:sp>
        <p:sp>
          <p:nvSpPr>
            <p:cNvPr id="11" name="椭圆 10"/>
            <p:cNvSpPr/>
            <p:nvPr/>
          </p:nvSpPr>
          <p:spPr>
            <a:xfrm>
              <a:off x="400" y="8049"/>
              <a:ext cx="800" cy="69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53901" y="5564035"/>
            <a:ext cx="9818872" cy="829945"/>
            <a:chOff x="420" y="9293"/>
            <a:chExt cx="18483" cy="1307"/>
          </a:xfrm>
        </p:grpSpPr>
        <p:sp>
          <p:nvSpPr>
            <p:cNvPr id="13" name="文本框 12"/>
            <p:cNvSpPr txBox="1"/>
            <p:nvPr/>
          </p:nvSpPr>
          <p:spPr>
            <a:xfrm>
              <a:off x="1200" y="9293"/>
              <a:ext cx="17703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宋刻本秀楷简体" panose="02000000000000000000" charset="-122"/>
                  <a:ea typeface="方正宋刻本秀楷简体" panose="02000000000000000000" charset="-122"/>
                </a:rPr>
                <a:t>  众多航线的开辟。世界主要大洋和大陆之间，通过海上航线建立了联系，世界联系加强，开始逐渐形成一个整体。</a:t>
              </a:r>
            </a:p>
          </p:txBody>
        </p:sp>
        <p:sp>
          <p:nvSpPr>
            <p:cNvPr id="14" name="椭圆 13"/>
            <p:cNvSpPr/>
            <p:nvPr/>
          </p:nvSpPr>
          <p:spPr>
            <a:xfrm>
              <a:off x="420" y="9367"/>
              <a:ext cx="800" cy="69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:blinds dir="vert"/>
      </p:transition>
    </mc:Choice>
    <mc:Fallback xmlns="">
      <p:transition spd="slow" advClick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视频水印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2490" y="1518920"/>
            <a:ext cx="2108200" cy="292100"/>
          </a:xfrm>
          <a:prstGeom prst="rect">
            <a:avLst/>
          </a:prstGeom>
        </p:spPr>
      </p:pic>
      <p:sp>
        <p:nvSpPr>
          <p:cNvPr id="11" name="燕尾形箭头 14"/>
          <p:cNvSpPr/>
          <p:nvPr/>
        </p:nvSpPr>
        <p:spPr>
          <a:xfrm>
            <a:off x="5642610" y="1404620"/>
            <a:ext cx="664210" cy="396240"/>
          </a:xfrm>
          <a:prstGeom prst="notched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宋刻本秀楷简体" panose="02000000000000000000" charset="-122"/>
              <a:ea typeface="方正宋刻本秀楷简体" panose="02000000000000000000" charset="-122"/>
              <a:cs typeface="方正宋刻本秀楷简体" panose="02000000000000000000" charset="-122"/>
            </a:endParaRPr>
          </a:p>
        </p:txBody>
      </p:sp>
      <p:sp>
        <p:nvSpPr>
          <p:cNvPr id="12" name="燕尾形箭头 15"/>
          <p:cNvSpPr/>
          <p:nvPr/>
        </p:nvSpPr>
        <p:spPr>
          <a:xfrm rot="5400000">
            <a:off x="7205345" y="2857377"/>
            <a:ext cx="664210" cy="396240"/>
          </a:xfrm>
          <a:prstGeom prst="notched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宋刻本秀楷简体" panose="02000000000000000000" charset="-122"/>
              <a:ea typeface="方正宋刻本秀楷简体" panose="02000000000000000000" charset="-122"/>
              <a:cs typeface="方正宋刻本秀楷简体" panose="02000000000000000000" charset="-122"/>
            </a:endParaRPr>
          </a:p>
        </p:txBody>
      </p:sp>
      <p:sp>
        <p:nvSpPr>
          <p:cNvPr id="13" name="燕尾形箭头 16"/>
          <p:cNvSpPr/>
          <p:nvPr/>
        </p:nvSpPr>
        <p:spPr>
          <a:xfrm rot="10800000">
            <a:off x="5631180" y="4399280"/>
            <a:ext cx="664210" cy="396240"/>
          </a:xfrm>
          <a:prstGeom prst="notched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宋刻本秀楷简体" panose="02000000000000000000" charset="-122"/>
              <a:ea typeface="方正宋刻本秀楷简体" panose="02000000000000000000" charset="-122"/>
              <a:cs typeface="方正宋刻本秀楷简体" panose="02000000000000000000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95805" y="2900680"/>
            <a:ext cx="2402205" cy="378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65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宋刻本秀楷简体" panose="02000000000000000000" charset="-122"/>
                <a:ea typeface="方正宋刻本秀楷简体" panose="02000000000000000000" charset="-122"/>
                <a:cs typeface="方正宋刻本秀楷简体" panose="02000000000000000000" charset="-122"/>
              </a:rPr>
              <a:t>公元前后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613650" y="2898775"/>
            <a:ext cx="2402205" cy="378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65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宋刻本秀楷简体" panose="02000000000000000000" charset="-122"/>
                <a:ea typeface="方正宋刻本秀楷简体" panose="02000000000000000000" charset="-122"/>
                <a:cs typeface="方正宋刻本秀楷简体" panose="02000000000000000000" charset="-122"/>
              </a:rPr>
              <a:t>1500</a:t>
            </a:r>
            <a:r>
              <a:rPr kumimoji="0" lang="zh-CN" altLang="en-US" sz="1865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宋刻本秀楷简体" panose="02000000000000000000" charset="-122"/>
                <a:ea typeface="方正宋刻本秀楷简体" panose="02000000000000000000" charset="-122"/>
                <a:cs typeface="方正宋刻本秀楷简体" panose="02000000000000000000" charset="-122"/>
              </a:rPr>
              <a:t>年左右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1998980" y="5819140"/>
            <a:ext cx="2402205" cy="378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65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宋刻本秀楷简体" panose="02000000000000000000" charset="-122"/>
                <a:ea typeface="方正宋刻本秀楷简体" panose="02000000000000000000" charset="-122"/>
                <a:cs typeface="方正宋刻本秀楷简体" panose="02000000000000000000" charset="-122"/>
              </a:rPr>
              <a:t>1800</a:t>
            </a:r>
            <a:r>
              <a:rPr kumimoji="0" lang="zh-CN" altLang="en-US" sz="1865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宋刻本秀楷简体" panose="02000000000000000000" charset="-122"/>
                <a:ea typeface="方正宋刻本秀楷简体" panose="02000000000000000000" charset="-122"/>
                <a:cs typeface="方正宋刻本秀楷简体" panose="02000000000000000000" charset="-122"/>
              </a:rPr>
              <a:t>年左右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7613650" y="5819140"/>
            <a:ext cx="2402205" cy="378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65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宋刻本秀楷简体" panose="02000000000000000000" charset="-122"/>
                <a:ea typeface="方正宋刻本秀楷简体" panose="02000000000000000000" charset="-122"/>
                <a:cs typeface="方正宋刻本秀楷简体" panose="02000000000000000000" charset="-122"/>
              </a:rPr>
              <a:t>1600</a:t>
            </a:r>
            <a:r>
              <a:rPr kumimoji="0" lang="zh-CN" altLang="en-US" sz="1865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宋刻本秀楷简体" panose="02000000000000000000" charset="-122"/>
                <a:ea typeface="方正宋刻本秀楷简体" panose="02000000000000000000" charset="-122"/>
                <a:cs typeface="方正宋刻本秀楷简体" panose="02000000000000000000" charset="-122"/>
              </a:rPr>
              <a:t>年左右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4572000" y="2856230"/>
            <a:ext cx="286893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方正宋刻本秀楷简体" panose="02000000000000000000" charset="-122"/>
                <a:ea typeface="方正宋刻本秀楷简体" panose="02000000000000000000" charset="-122"/>
                <a:cs typeface="方正宋刻本秀楷简体" panose="02000000000000000000" charset="-122"/>
              </a:rPr>
              <a:t>欧洲人了解的区域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charset="0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方正宋刻本秀楷简体" panose="02000000000000000000" charset="-122"/>
                <a:ea typeface="方正宋刻本秀楷简体" panose="02000000000000000000" charset="-122"/>
                <a:cs typeface="方正宋刻本秀楷简体" panose="02000000000000000000" charset="-122"/>
              </a:rPr>
              <a:t>（绿色区域）</a:t>
            </a:r>
          </a:p>
        </p:txBody>
      </p:sp>
      <p:pic>
        <p:nvPicPr>
          <p:cNvPr id="19" name="图片 18" descr="图片11"/>
          <p:cNvPicPr>
            <a:picLocks noChangeAspect="1"/>
          </p:cNvPicPr>
          <p:nvPr/>
        </p:nvPicPr>
        <p:blipFill>
          <a:blip r:embed="rId4"/>
          <a:srcRect l="673"/>
          <a:stretch>
            <a:fillRect/>
          </a:stretch>
        </p:blipFill>
        <p:spPr>
          <a:xfrm>
            <a:off x="1335405" y="325120"/>
            <a:ext cx="3747770" cy="2597150"/>
          </a:xfrm>
          <a:prstGeom prst="ellipse">
            <a:avLst/>
          </a:prstGeom>
          <a:ln>
            <a:solidFill>
              <a:schemeClr val="tx1"/>
            </a:solidFill>
          </a:ln>
        </p:spPr>
      </p:pic>
      <p:pic>
        <p:nvPicPr>
          <p:cNvPr id="20" name="图片 19" descr="图片12"/>
          <p:cNvPicPr>
            <a:picLocks noChangeAspect="1"/>
          </p:cNvPicPr>
          <p:nvPr/>
        </p:nvPicPr>
        <p:blipFill>
          <a:blip r:embed="rId5"/>
          <a:srcRect l="642" t="1397" r="321"/>
          <a:stretch>
            <a:fillRect/>
          </a:stretch>
        </p:blipFill>
        <p:spPr>
          <a:xfrm>
            <a:off x="6951345" y="325120"/>
            <a:ext cx="3724910" cy="2554605"/>
          </a:xfrm>
          <a:prstGeom prst="ellipse">
            <a:avLst/>
          </a:prstGeom>
          <a:ln>
            <a:solidFill>
              <a:schemeClr val="tx1"/>
            </a:solidFill>
          </a:ln>
        </p:spPr>
      </p:pic>
      <p:pic>
        <p:nvPicPr>
          <p:cNvPr id="21" name="图片 20" descr="图片13"/>
          <p:cNvPicPr>
            <a:picLocks noChangeAspect="1"/>
          </p:cNvPicPr>
          <p:nvPr/>
        </p:nvPicPr>
        <p:blipFill>
          <a:blip r:embed="rId6"/>
          <a:srcRect l="640" t="2353" r="677" b="1863"/>
          <a:stretch>
            <a:fillRect/>
          </a:stretch>
        </p:blipFill>
        <p:spPr>
          <a:xfrm>
            <a:off x="1346835" y="3307715"/>
            <a:ext cx="3725545" cy="2481580"/>
          </a:xfrm>
          <a:prstGeom prst="ellipse">
            <a:avLst/>
          </a:prstGeom>
          <a:ln>
            <a:solidFill>
              <a:schemeClr val="tx1"/>
            </a:solidFill>
          </a:ln>
        </p:spPr>
      </p:pic>
      <p:pic>
        <p:nvPicPr>
          <p:cNvPr id="22" name="图片 21" descr="图片14"/>
          <p:cNvPicPr>
            <a:picLocks noChangeAspect="1"/>
          </p:cNvPicPr>
          <p:nvPr/>
        </p:nvPicPr>
        <p:blipFill>
          <a:blip r:embed="rId7"/>
          <a:srcRect l="672" t="464" r="1008" b="1391"/>
          <a:stretch>
            <a:fillRect/>
          </a:stretch>
        </p:blipFill>
        <p:spPr>
          <a:xfrm>
            <a:off x="6960235" y="3307715"/>
            <a:ext cx="3716020" cy="2554605"/>
          </a:xfrm>
          <a:prstGeom prst="ellipse">
            <a:avLst/>
          </a:prstGeom>
          <a:ln>
            <a:solidFill>
              <a:schemeClr val="tx1"/>
            </a:solidFill>
          </a:ln>
        </p:spPr>
      </p:pic>
      <p:sp>
        <p:nvSpPr>
          <p:cNvPr id="23" name="矩形 22"/>
          <p:cNvSpPr/>
          <p:nvPr/>
        </p:nvSpPr>
        <p:spPr>
          <a:xfrm>
            <a:off x="582295" y="6093480"/>
            <a:ext cx="11506200" cy="52197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2800" b="1" cap="none" spc="0" dirty="0">
                <a:ln w="0"/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楷体" panose="02010609060101010101" charset="-122"/>
                <a:ea typeface="楷体" panose="02010609060101010101" charset="-122"/>
              </a:rPr>
              <a:t>学习拓展：新航路的开辟在世界历史形成过程中的作用？</a:t>
            </a:r>
            <a:endParaRPr lang="zh-CN" altLang="en-US" sz="3200" b="1" cap="none" spc="0" dirty="0">
              <a:ln w="0"/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3000" endA="300" endPos="35500" dir="5400000" sy="-90000" algn="bl" rotWithShape="0"/>
              </a:effectLst>
              <a:latin typeface="楷体" panose="02010609060101010101" charset="-122"/>
              <a:ea typeface="楷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12" grpId="0" bldLvl="0" animBg="1"/>
      <p:bldP spid="13" grpId="0" bldLvl="0" animBg="1"/>
      <p:bldP spid="15" grpId="0"/>
      <p:bldP spid="16" grpId="0"/>
      <p:bldP spid="17" grpId="0"/>
      <p:bldP spid="18" grpId="0"/>
      <p:bldP spid="2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8082" y="0"/>
            <a:ext cx="12240082" cy="7650051"/>
          </a:xfrm>
          <a:prstGeom prst="rect">
            <a:avLst/>
          </a:prstGeom>
        </p:spPr>
      </p:pic>
      <p:sp>
        <p:nvSpPr>
          <p:cNvPr id="14" name="任意多边形 13"/>
          <p:cNvSpPr/>
          <p:nvPr/>
        </p:nvSpPr>
        <p:spPr>
          <a:xfrm rot="2968493">
            <a:off x="7178043" y="341404"/>
            <a:ext cx="6571333" cy="8927004"/>
          </a:xfrm>
          <a:custGeom>
            <a:avLst/>
            <a:gdLst>
              <a:gd name="connsiteX0" fmla="*/ 0 w 6571333"/>
              <a:gd name="connsiteY0" fmla="*/ 846961 h 8927004"/>
              <a:gd name="connsiteX1" fmla="*/ 724016 w 6571333"/>
              <a:gd name="connsiteY1" fmla="*/ 0 h 8927004"/>
              <a:gd name="connsiteX2" fmla="*/ 6571333 w 6571333"/>
              <a:gd name="connsiteY2" fmla="*/ 4998514 h 8927004"/>
              <a:gd name="connsiteX3" fmla="*/ 3213105 w 6571333"/>
              <a:gd name="connsiteY3" fmla="*/ 8927004 h 8927004"/>
              <a:gd name="connsiteX4" fmla="*/ 0 w 6571333"/>
              <a:gd name="connsiteY4" fmla="*/ 8927004 h 8927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1333" h="8927004">
                <a:moveTo>
                  <a:pt x="0" y="846961"/>
                </a:moveTo>
                <a:lnTo>
                  <a:pt x="724016" y="0"/>
                </a:lnTo>
                <a:lnTo>
                  <a:pt x="6571333" y="4998514"/>
                </a:lnTo>
                <a:lnTo>
                  <a:pt x="3213105" y="8927004"/>
                </a:lnTo>
                <a:lnTo>
                  <a:pt x="0" y="8927004"/>
                </a:lnTo>
                <a:close/>
              </a:path>
            </a:pathLst>
          </a:custGeom>
          <a:solidFill>
            <a:srgbClr val="0DA3FF">
              <a:alpha val="6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7485999" y="4658673"/>
            <a:ext cx="3448701" cy="923330"/>
            <a:chOff x="7485999" y="4658673"/>
            <a:chExt cx="3448701" cy="923330"/>
          </a:xfrm>
        </p:grpSpPr>
        <p:sp>
          <p:nvSpPr>
            <p:cNvPr id="7" name="文本框 6"/>
            <p:cNvSpPr txBox="1"/>
            <p:nvPr/>
          </p:nvSpPr>
          <p:spPr>
            <a:xfrm>
              <a:off x="7485999" y="4658673"/>
              <a:ext cx="344870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5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谢谢聆听</a:t>
              </a: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7762549" y="5582003"/>
              <a:ext cx="28956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931837" y="618388"/>
            <a:ext cx="5865454" cy="600156"/>
            <a:chOff x="3097831" y="337929"/>
            <a:chExt cx="5865454" cy="600156"/>
          </a:xfrm>
        </p:grpSpPr>
        <p:sp>
          <p:nvSpPr>
            <p:cNvPr id="50" name="椭圆 49"/>
            <p:cNvSpPr/>
            <p:nvPr/>
          </p:nvSpPr>
          <p:spPr>
            <a:xfrm>
              <a:off x="8556777" y="444741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47"/>
            <p:cNvSpPr>
              <a:spLocks noChangeArrowheads="1"/>
            </p:cNvSpPr>
            <p:nvPr/>
          </p:nvSpPr>
          <p:spPr bwMode="auto">
            <a:xfrm>
              <a:off x="3641771" y="337929"/>
              <a:ext cx="4899548" cy="6001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1" tIns="45716" rIns="91431" bIns="45716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>
                <a:buNone/>
              </a:pPr>
              <a:r>
                <a:rPr lang="zh-CN" altLang="en-US" sz="3300" b="1" dirty="0">
                  <a:solidFill>
                    <a:srgbClr val="1F4E79"/>
                  </a:solidFill>
                </a:rPr>
                <a:t>新航路开辟的动因和条件</a:t>
              </a:r>
              <a:endParaRPr lang="en-US" altLang="zh-CN" sz="3300" b="1" dirty="0">
                <a:solidFill>
                  <a:srgbClr val="1F4E79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097831" y="444741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01842" y="1413497"/>
            <a:ext cx="10588316" cy="3235667"/>
            <a:chOff x="693140" y="1261097"/>
            <a:chExt cx="10588316" cy="3235667"/>
          </a:xfrm>
        </p:grpSpPr>
        <p:pic>
          <p:nvPicPr>
            <p:cNvPr id="37" name="图片 3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3140" y="1261097"/>
              <a:ext cx="2237105" cy="3235667"/>
            </a:xfrm>
            <a:prstGeom prst="ellipse">
              <a:avLst/>
            </a:prstGeom>
            <a:ln w="190500" cap="rnd">
              <a:solidFill>
                <a:srgbClr val="C8C6BD"/>
              </a:solidFill>
              <a:prstDash val="solid"/>
            </a:ln>
            <a:effectLst>
              <a:outerShdw blurRad="127000" algn="bl" rotWithShape="0">
                <a:srgbClr val="000000"/>
              </a:outerShdw>
            </a:effectLst>
            <a:scene3d>
              <a:camera prst="perspectiveFront" fov="5400000"/>
              <a:lightRig rig="threePt" dir="t">
                <a:rot lat="0" lon="0" rev="19200000"/>
              </a:lightRig>
            </a:scene3d>
            <a:sp3d extrusionH="25400">
              <a:bevelT w="304800" h="152400" prst="hardEdge"/>
              <a:extrusionClr>
                <a:srgbClr val="000000"/>
              </a:extrusionClr>
            </a:sp3d>
          </p:spPr>
        </p:pic>
        <p:sp>
          <p:nvSpPr>
            <p:cNvPr id="38" name="文本框 37"/>
            <p:cNvSpPr txBox="1"/>
            <p:nvPr/>
          </p:nvSpPr>
          <p:spPr>
            <a:xfrm>
              <a:off x="3347131" y="1398527"/>
              <a:ext cx="7934325" cy="2979855"/>
            </a:xfrm>
            <a:prstGeom prst="rect">
              <a:avLst/>
            </a:prstGeom>
            <a:noFill/>
            <a:ln w="57150" cmpd="thickThin">
              <a:solidFill>
                <a:srgbClr val="1F4E79"/>
              </a:solidFill>
            </a:ln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ts val="36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zh-CN" altLang="en-US" sz="2800" b="1" dirty="0">
                  <a:ln>
                    <a:noFill/>
                  </a:ln>
                  <a:solidFill>
                    <a:schemeClr val="tx1"/>
                  </a:solidFill>
                  <a:effectLst/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尊敬的国王陛下： </a:t>
              </a:r>
            </a:p>
            <a:p>
              <a:pPr marL="0" marR="0" lvl="0" indent="0" algn="l" defTabSz="914400" rtl="0" eaLnBrk="1" fontAlgn="base" latinLnBrk="0" hangingPunct="1">
                <a:lnSpc>
                  <a:spcPts val="36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zh-CN" altLang="en-US" sz="2800" b="1" dirty="0">
                  <a:ln>
                    <a:noFill/>
                  </a:ln>
                  <a:solidFill>
                    <a:schemeClr val="tx1"/>
                  </a:solidFill>
                  <a:effectLst/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 </a:t>
              </a:r>
              <a:r>
                <a:rPr lang="en-US" altLang="zh-CN" sz="2800" b="1" dirty="0">
                  <a:ln>
                    <a:noFill/>
                  </a:ln>
                  <a:solidFill>
                    <a:schemeClr val="tx1"/>
                  </a:solidFill>
                  <a:effectLst/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   </a:t>
              </a:r>
              <a:r>
                <a:rPr lang="zh-CN" altLang="en-US" sz="2800" b="1" dirty="0">
                  <a:ln>
                    <a:noFill/>
                  </a:ln>
                  <a:solidFill>
                    <a:schemeClr val="tx1"/>
                  </a:solidFill>
                  <a:effectLst/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我认为我们开辟一条通往东方的新航路，是迫切而有必要的。而且现在我们也完全有能力开辟一条通往东方的新航路。恳请国王陛下恩准并给予我们大力支持。</a:t>
              </a:r>
            </a:p>
            <a:p>
              <a:pPr marL="0" marR="0" lvl="0" indent="0" algn="r" defTabSz="914400" rtl="0" eaLnBrk="1" fontAlgn="base" latinLnBrk="0" hangingPunct="1">
                <a:lnSpc>
                  <a:spcPts val="36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zh-CN" sz="2800" b="1" dirty="0">
                  <a:ln>
                    <a:noFill/>
                  </a:ln>
                  <a:solidFill>
                    <a:schemeClr val="tx1"/>
                  </a:solidFill>
                  <a:effectLst/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——</a:t>
              </a:r>
              <a:r>
                <a:rPr lang="zh-CN" altLang="en-US" sz="2800" b="1" dirty="0">
                  <a:ln>
                    <a:noFill/>
                  </a:ln>
                  <a:solidFill>
                    <a:schemeClr val="tx1"/>
                  </a:solidFill>
                  <a:effectLst/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克里斯托弗</a:t>
              </a:r>
              <a:r>
                <a:rPr lang="en-US" altLang="zh-CN" sz="2800" b="1" dirty="0">
                  <a:ln>
                    <a:noFill/>
                  </a:ln>
                  <a:solidFill>
                    <a:schemeClr val="tx1"/>
                  </a:solidFill>
                  <a:effectLst/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·</a:t>
              </a:r>
              <a:r>
                <a:rPr lang="zh-CN" altLang="en-US" sz="2800" b="1" dirty="0">
                  <a:ln>
                    <a:noFill/>
                  </a:ln>
                  <a:solidFill>
                    <a:schemeClr val="tx1"/>
                  </a:solidFill>
                  <a:effectLst/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哥伦布</a:t>
              </a:r>
              <a:r>
                <a:rPr lang="en-US" altLang="zh-CN" sz="2800" b="1" dirty="0">
                  <a:ln>
                    <a:noFill/>
                  </a:ln>
                  <a:solidFill>
                    <a:schemeClr val="tx1"/>
                  </a:solidFill>
                  <a:effectLst/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(1492</a:t>
              </a:r>
              <a:r>
                <a:rPr lang="zh-CN" altLang="en-US" sz="2800" b="1" dirty="0">
                  <a:ln>
                    <a:noFill/>
                  </a:ln>
                  <a:solidFill>
                    <a:schemeClr val="tx1"/>
                  </a:solidFill>
                  <a:effectLst/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年</a:t>
              </a:r>
              <a:r>
                <a:rPr lang="en-US" altLang="zh-CN" sz="2800" b="1" dirty="0">
                  <a:ln>
                    <a:noFill/>
                  </a:ln>
                  <a:solidFill>
                    <a:schemeClr val="tx1"/>
                  </a:solidFill>
                  <a:effectLst/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3</a:t>
              </a:r>
              <a:r>
                <a:rPr lang="zh-CN" altLang="en-US" sz="2800" b="1" dirty="0">
                  <a:ln>
                    <a:noFill/>
                  </a:ln>
                  <a:solidFill>
                    <a:schemeClr val="tx1"/>
                  </a:solidFill>
                  <a:effectLst/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月</a:t>
              </a:r>
              <a:r>
                <a:rPr lang="en-US" altLang="zh-CN" sz="2800" b="1" dirty="0">
                  <a:ln>
                    <a:noFill/>
                  </a:ln>
                  <a:solidFill>
                    <a:schemeClr val="tx1"/>
                  </a:solidFill>
                  <a:effectLst/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15</a:t>
              </a:r>
              <a:r>
                <a:rPr lang="zh-CN" altLang="en-US" sz="2800" b="1" dirty="0">
                  <a:ln>
                    <a:noFill/>
                  </a:ln>
                  <a:solidFill>
                    <a:schemeClr val="tx1"/>
                  </a:solidFill>
                  <a:effectLst/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日</a:t>
              </a:r>
              <a:r>
                <a:rPr lang="en-US" altLang="zh-CN" sz="2800" b="1" dirty="0">
                  <a:ln>
                    <a:noFill/>
                  </a:ln>
                  <a:solidFill>
                    <a:schemeClr val="tx1"/>
                  </a:solidFill>
                  <a:effectLst/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)</a:t>
              </a:r>
            </a:p>
          </p:txBody>
        </p:sp>
      </p:grpSp>
      <p:sp>
        <p:nvSpPr>
          <p:cNvPr id="39" name="矩形 38"/>
          <p:cNvSpPr/>
          <p:nvPr/>
        </p:nvSpPr>
        <p:spPr>
          <a:xfrm>
            <a:off x="3535797" y="2532219"/>
            <a:ext cx="2535555" cy="53721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8905993" y="2525073"/>
            <a:ext cx="1794510" cy="53721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标注: 弯曲线形(带边框和强调线) 16"/>
          <p:cNvSpPr/>
          <p:nvPr/>
        </p:nvSpPr>
        <p:spPr>
          <a:xfrm>
            <a:off x="3945535" y="4649164"/>
            <a:ext cx="2683866" cy="619809"/>
          </a:xfrm>
          <a:prstGeom prst="accentBorderCallout2">
            <a:avLst>
              <a:gd name="adj1" fmla="val 23587"/>
              <a:gd name="adj2" fmla="val -4300"/>
              <a:gd name="adj3" fmla="val 23587"/>
              <a:gd name="adj4" fmla="val -11290"/>
              <a:gd name="adj5" fmla="val -256248"/>
              <a:gd name="adj6" fmla="val 28123"/>
            </a:avLst>
          </a:prstGeom>
          <a:noFill/>
          <a:ln w="38100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必要性、动因</a:t>
            </a:r>
          </a:p>
        </p:txBody>
      </p:sp>
      <p:sp>
        <p:nvSpPr>
          <p:cNvPr id="43" name="标注: 弯曲线形(带边框和强调线) 42"/>
          <p:cNvSpPr/>
          <p:nvPr/>
        </p:nvSpPr>
        <p:spPr>
          <a:xfrm>
            <a:off x="8212735" y="4649164"/>
            <a:ext cx="2683866" cy="619809"/>
          </a:xfrm>
          <a:prstGeom prst="accentBorderCallout2">
            <a:avLst>
              <a:gd name="adj1" fmla="val 23587"/>
              <a:gd name="adj2" fmla="val -4300"/>
              <a:gd name="adj3" fmla="val 23587"/>
              <a:gd name="adj4" fmla="val -11290"/>
              <a:gd name="adj5" fmla="val -257785"/>
              <a:gd name="adj6" fmla="val 27769"/>
            </a:avLst>
          </a:prstGeom>
          <a:noFill/>
          <a:ln w="38100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可能性、条件</a:t>
            </a:r>
          </a:p>
        </p:txBody>
      </p:sp>
      <p:sp>
        <p:nvSpPr>
          <p:cNvPr id="44" name="矩形 47"/>
          <p:cNvSpPr>
            <a:spLocks noChangeArrowheads="1"/>
          </p:cNvSpPr>
          <p:nvPr/>
        </p:nvSpPr>
        <p:spPr bwMode="auto">
          <a:xfrm>
            <a:off x="533550" y="5609588"/>
            <a:ext cx="11075603" cy="52321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altLang="zh-CN" sz="2800" dirty="0">
                <a:solidFill>
                  <a:schemeClr val="bg1"/>
                </a:solidFill>
              </a:rPr>
              <a:t>【</a:t>
            </a:r>
            <a:r>
              <a:rPr lang="zh-CN" altLang="en-US" sz="2800" dirty="0">
                <a:solidFill>
                  <a:schemeClr val="bg1"/>
                </a:solidFill>
              </a:rPr>
              <a:t>学习聚焦</a:t>
            </a:r>
            <a:r>
              <a:rPr lang="en-US" altLang="zh-CN" sz="2800" dirty="0">
                <a:solidFill>
                  <a:schemeClr val="bg1"/>
                </a:solidFill>
              </a:rPr>
              <a:t>】15</a:t>
            </a:r>
            <a:r>
              <a:rPr lang="zh-CN" altLang="en-US" sz="2800" dirty="0">
                <a:solidFill>
                  <a:schemeClr val="bg1"/>
                </a:solidFill>
              </a:rPr>
              <a:t>世纪末，西欧人具备了向远洋进发的</a:t>
            </a:r>
            <a:r>
              <a:rPr lang="zh-CN" altLang="en-US" sz="2800" b="1" dirty="0">
                <a:solidFill>
                  <a:srgbClr val="FFFF00"/>
                </a:solidFill>
              </a:rPr>
              <a:t>动力</a:t>
            </a:r>
            <a:r>
              <a:rPr lang="zh-CN" altLang="en-US" sz="2800" dirty="0">
                <a:solidFill>
                  <a:schemeClr val="bg1"/>
                </a:solidFill>
              </a:rPr>
              <a:t>和</a:t>
            </a:r>
            <a:r>
              <a:rPr lang="zh-CN" altLang="en-US" sz="2800" b="1" dirty="0">
                <a:solidFill>
                  <a:srgbClr val="FFFF00"/>
                </a:solidFill>
              </a:rPr>
              <a:t>技术条件</a:t>
            </a:r>
            <a:r>
              <a:rPr lang="zh-CN" altLang="en-US" sz="2800" dirty="0">
                <a:solidFill>
                  <a:schemeClr val="bg1"/>
                </a:solidFill>
              </a:rPr>
              <a:t>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  <p:bldP spid="17" grpId="0" animBg="1"/>
      <p:bldP spid="43" grpId="0" animBg="1"/>
      <p:bldP spid="4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0d338744ebf81a4c30c349612c58005f242da61a"/>
          <p:cNvPicPr>
            <a:picLocks noChangeAspect="1"/>
          </p:cNvPicPr>
          <p:nvPr/>
        </p:nvPicPr>
        <p:blipFill rotWithShape="1">
          <a:blip r:embed="rId3"/>
          <a:srcRect t="43799"/>
          <a:stretch>
            <a:fillRect/>
          </a:stretch>
        </p:blipFill>
        <p:spPr>
          <a:xfrm>
            <a:off x="968400" y="1095163"/>
            <a:ext cx="4079850" cy="252729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5" name="组合 14"/>
          <p:cNvGrpSpPr/>
          <p:nvPr/>
        </p:nvGrpSpPr>
        <p:grpSpPr>
          <a:xfrm>
            <a:off x="3730322" y="394753"/>
            <a:ext cx="4388455" cy="600156"/>
            <a:chOff x="3078781" y="342921"/>
            <a:chExt cx="4388455" cy="600156"/>
          </a:xfrm>
        </p:grpSpPr>
        <p:sp>
          <p:nvSpPr>
            <p:cNvPr id="16" name="椭圆 15"/>
            <p:cNvSpPr/>
            <p:nvPr/>
          </p:nvSpPr>
          <p:spPr>
            <a:xfrm>
              <a:off x="7060728" y="439745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>
              <a:spLocks noChangeArrowheads="1"/>
            </p:cNvSpPr>
            <p:nvPr/>
          </p:nvSpPr>
          <p:spPr bwMode="auto">
            <a:xfrm>
              <a:off x="3513864" y="342921"/>
              <a:ext cx="3633069" cy="6001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1" tIns="45716" rIns="91431" bIns="45716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>
                <a:buNone/>
              </a:pPr>
              <a:r>
                <a:rPr lang="zh-CN" altLang="en-US" sz="3300" b="1" dirty="0">
                  <a:solidFill>
                    <a:srgbClr val="1F4E79"/>
                  </a:solidFill>
                </a:rPr>
                <a:t>新航路开辟的</a:t>
              </a:r>
              <a:r>
                <a:rPr lang="zh-CN" altLang="en-US" sz="3300" b="1" dirty="0">
                  <a:solidFill>
                    <a:srgbClr val="FF0000"/>
                  </a:solidFill>
                </a:rPr>
                <a:t>动因</a:t>
              </a:r>
              <a:endParaRPr lang="en-US" altLang="zh-CN" sz="3300" b="1" dirty="0">
                <a:solidFill>
                  <a:srgbClr val="1F4E79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3078781" y="444741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5248357" y="1278567"/>
            <a:ext cx="5975243" cy="4985980"/>
          </a:xfrm>
          <a:prstGeom prst="rect">
            <a:avLst/>
          </a:prstGeom>
          <a:noFill/>
          <a:ln w="57150" cmpd="thickThin">
            <a:solidFill>
              <a:srgbClr val="1F4E79"/>
            </a:solidFill>
          </a:ln>
        </p:spPr>
        <p:txBody>
          <a:bodyPr wrap="square">
            <a:spAutoFit/>
          </a:bodyPr>
          <a:lstStyle/>
          <a:p>
            <a:pPr lvl="0"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3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“此外</a:t>
            </a:r>
            <a:r>
              <a:rPr lang="en-US" altLang="zh-CN" sz="3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,</a:t>
            </a:r>
            <a:r>
              <a:rPr lang="zh-CN" altLang="en-US" sz="3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伊比利亚半岛的地理位置也成就了葡萄牙和西班牙作为</a:t>
            </a:r>
            <a:r>
              <a:rPr lang="zh-CN" altLang="en-US" sz="30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新世界探索先行者的地位</a:t>
            </a:r>
            <a:r>
              <a:rPr lang="en-US" altLang="zh-CN" sz="3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……</a:t>
            </a:r>
            <a:r>
              <a:rPr lang="zh-CN" altLang="en-US" sz="3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在最初的贸易体系中，处于欧洲最西端的伊比利亚半岛是</a:t>
            </a:r>
            <a:r>
              <a:rPr lang="zh-CN" altLang="en-US" sz="30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被边缘化的</a:t>
            </a:r>
            <a:r>
              <a:rPr lang="zh-CN" altLang="en-US" sz="3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。”</a:t>
            </a:r>
            <a:endParaRPr lang="en-US" altLang="zh-CN" sz="3000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lvl="0" algn="r" fontAlgn="base">
              <a:spcBef>
                <a:spcPct val="20000"/>
              </a:spcBef>
              <a:spcAft>
                <a:spcPct val="0"/>
              </a:spcAft>
            </a:pPr>
            <a:r>
              <a:rPr lang="en-US" altLang="zh-CN" sz="3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——《</a:t>
            </a:r>
            <a:r>
              <a:rPr lang="zh-CN" altLang="en-US" sz="3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大航海时代</a:t>
            </a:r>
            <a:r>
              <a:rPr lang="en-US" altLang="zh-CN" sz="3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》</a:t>
            </a:r>
          </a:p>
          <a:p>
            <a:pPr lvl="0"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3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“地处大西洋前沿的伊比利亚半岛国家首先从中获利，成为</a:t>
            </a:r>
            <a:r>
              <a:rPr lang="zh-CN" altLang="en-US" sz="3000" b="1" dirty="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大西洋世界的先行者</a:t>
            </a:r>
            <a:r>
              <a:rPr lang="zh-CN" altLang="en-US" sz="3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。”</a:t>
            </a:r>
            <a:endParaRPr lang="en-US" altLang="zh-CN" sz="3000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lvl="0" algn="r" fontAlgn="base">
              <a:spcBef>
                <a:spcPct val="20000"/>
              </a:spcBef>
              <a:spcAft>
                <a:spcPct val="0"/>
              </a:spcAft>
            </a:pPr>
            <a:r>
              <a:rPr lang="en-US" altLang="zh-CN" sz="3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——《</a:t>
            </a:r>
            <a:r>
              <a:rPr lang="zh-CN" altLang="en-US" sz="3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大西洋世界</a:t>
            </a:r>
            <a:r>
              <a:rPr lang="en-US" altLang="zh-CN" sz="30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》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400" y="3691634"/>
            <a:ext cx="4079849" cy="273950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47"/>
          <p:cNvSpPr>
            <a:spLocks noChangeArrowheads="1"/>
          </p:cNvSpPr>
          <p:nvPr/>
        </p:nvSpPr>
        <p:spPr bwMode="auto">
          <a:xfrm>
            <a:off x="735125" y="4295971"/>
            <a:ext cx="1295400" cy="193282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2600" dirty="0">
                <a:solidFill>
                  <a:schemeClr val="bg1"/>
                </a:solidFill>
              </a:rPr>
              <a:t>生产力</a:t>
            </a:r>
            <a:endParaRPr lang="en-US" altLang="zh-CN" sz="2600" dirty="0">
              <a:solidFill>
                <a:schemeClr val="bg1"/>
              </a:solidFill>
            </a:endParaRPr>
          </a:p>
          <a:p>
            <a:pPr algn="ctr">
              <a:buNone/>
            </a:pPr>
            <a:r>
              <a:rPr lang="zh-CN" altLang="en-US" sz="2600" dirty="0">
                <a:solidFill>
                  <a:schemeClr val="bg1"/>
                </a:solidFill>
              </a:rPr>
              <a:t>提高</a:t>
            </a:r>
            <a:endParaRPr lang="en-US" altLang="zh-CN" sz="2600" dirty="0">
              <a:solidFill>
                <a:schemeClr val="bg1"/>
              </a:solidFill>
            </a:endParaRPr>
          </a:p>
          <a:p>
            <a:pPr algn="ctr">
              <a:buNone/>
            </a:pPr>
            <a:r>
              <a:rPr lang="zh-CN" altLang="en-US" sz="2600" dirty="0">
                <a:solidFill>
                  <a:schemeClr val="bg1"/>
                </a:solidFill>
              </a:rPr>
              <a:t>农民</a:t>
            </a:r>
            <a:endParaRPr lang="en-US" altLang="zh-CN" sz="2600" dirty="0">
              <a:solidFill>
                <a:schemeClr val="bg1"/>
              </a:solidFill>
            </a:endParaRPr>
          </a:p>
          <a:p>
            <a:pPr algn="ctr">
              <a:buNone/>
            </a:pPr>
            <a:r>
              <a:rPr lang="zh-CN" altLang="en-US" sz="2600" dirty="0">
                <a:solidFill>
                  <a:schemeClr val="bg1"/>
                </a:solidFill>
              </a:rPr>
              <a:t>出走</a:t>
            </a:r>
          </a:p>
        </p:txBody>
      </p:sp>
      <p:sp>
        <p:nvSpPr>
          <p:cNvPr id="12" name="矩形 47"/>
          <p:cNvSpPr>
            <a:spLocks noChangeArrowheads="1"/>
          </p:cNvSpPr>
          <p:nvPr/>
        </p:nvSpPr>
        <p:spPr bwMode="auto">
          <a:xfrm>
            <a:off x="2600787" y="4152546"/>
            <a:ext cx="1193670" cy="972566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2600" dirty="0">
                <a:solidFill>
                  <a:schemeClr val="bg1"/>
                </a:solidFill>
              </a:rPr>
              <a:t>城市</a:t>
            </a:r>
            <a:endParaRPr lang="en-US" altLang="zh-CN" sz="2600" dirty="0">
              <a:solidFill>
                <a:schemeClr val="bg1"/>
              </a:solidFill>
            </a:endParaRPr>
          </a:p>
          <a:p>
            <a:pPr algn="ctr">
              <a:buNone/>
            </a:pPr>
            <a:r>
              <a:rPr lang="zh-CN" altLang="en-US" sz="2600" dirty="0">
                <a:solidFill>
                  <a:schemeClr val="bg1"/>
                </a:solidFill>
              </a:rPr>
              <a:t>兴起</a:t>
            </a:r>
          </a:p>
        </p:txBody>
      </p:sp>
      <p:sp>
        <p:nvSpPr>
          <p:cNvPr id="13" name="矩形 47"/>
          <p:cNvSpPr>
            <a:spLocks noChangeArrowheads="1"/>
          </p:cNvSpPr>
          <p:nvPr/>
        </p:nvSpPr>
        <p:spPr bwMode="auto">
          <a:xfrm>
            <a:off x="2600878" y="5473874"/>
            <a:ext cx="1219236" cy="89254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2600" dirty="0">
                <a:solidFill>
                  <a:schemeClr val="bg1"/>
                </a:solidFill>
              </a:rPr>
              <a:t>庄园制解体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4498872" y="5433556"/>
            <a:ext cx="3633578" cy="892544"/>
            <a:chOff x="4552749" y="5499187"/>
            <a:chExt cx="3633578" cy="892544"/>
          </a:xfrm>
        </p:grpSpPr>
        <p:sp>
          <p:nvSpPr>
            <p:cNvPr id="31" name="矩形 47"/>
            <p:cNvSpPr>
              <a:spLocks noChangeArrowheads="1"/>
            </p:cNvSpPr>
            <p:nvPr/>
          </p:nvSpPr>
          <p:spPr bwMode="auto">
            <a:xfrm>
              <a:off x="4552749" y="5499187"/>
              <a:ext cx="1037509" cy="892544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wrap="square" lIns="91431" tIns="45716" rIns="91431" bIns="45716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>
                <a:buNone/>
              </a:pPr>
              <a:r>
                <a:rPr lang="zh-CN" altLang="en-US" sz="2600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租地农场</a:t>
              </a:r>
            </a:p>
          </p:txBody>
        </p:sp>
        <p:sp>
          <p:nvSpPr>
            <p:cNvPr id="32" name="文本框 4"/>
            <p:cNvSpPr txBox="1"/>
            <p:nvPr/>
          </p:nvSpPr>
          <p:spPr>
            <a:xfrm>
              <a:off x="5710536" y="5518237"/>
              <a:ext cx="2475791" cy="812530"/>
            </a:xfrm>
            <a:prstGeom prst="rect">
              <a:avLst/>
            </a:prstGeom>
            <a:solidFill>
              <a:srgbClr val="2F5597"/>
            </a:solidFill>
            <a:ln w="952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lvl="0" algn="ctr">
                <a:lnSpc>
                  <a:spcPct val="90000"/>
                </a:lnSpc>
                <a:buClrTx/>
                <a:buSzTx/>
                <a:buFontTx/>
              </a:pPr>
              <a:r>
                <a:rPr lang="zh-CN" altLang="en-US" sz="2600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雇佣</a:t>
              </a:r>
              <a:r>
                <a:rPr lang="zh-CN" altLang="en-US" sz="2600" b="1" dirty="0">
                  <a:solidFill>
                    <a:schemeClr val="bg1"/>
                  </a:solidFill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农民耕种</a:t>
              </a:r>
              <a:endParaRPr lang="en-US" altLang="zh-CN" sz="2600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endParaRPr>
            </a:p>
            <a:p>
              <a:pPr lvl="0" algn="ctr">
                <a:lnSpc>
                  <a:spcPct val="90000"/>
                </a:lnSpc>
                <a:buClrTx/>
                <a:buSzTx/>
                <a:buFontTx/>
              </a:pPr>
              <a:r>
                <a:rPr lang="zh-CN" altLang="en-US" sz="2600" b="1" dirty="0">
                  <a:solidFill>
                    <a:schemeClr val="bg1"/>
                  </a:solidFill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产品推向</a:t>
              </a:r>
              <a:r>
                <a:rPr lang="zh-CN" altLang="en-US" sz="2600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市场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4494943" y="4152546"/>
            <a:ext cx="3633578" cy="892544"/>
            <a:chOff x="4552749" y="4067696"/>
            <a:chExt cx="3633578" cy="892544"/>
          </a:xfrm>
        </p:grpSpPr>
        <p:sp>
          <p:nvSpPr>
            <p:cNvPr id="28" name="矩形 47"/>
            <p:cNvSpPr>
              <a:spLocks noChangeArrowheads="1"/>
            </p:cNvSpPr>
            <p:nvPr/>
          </p:nvSpPr>
          <p:spPr bwMode="auto">
            <a:xfrm>
              <a:off x="4552749" y="4067696"/>
              <a:ext cx="1037509" cy="892544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wrap="square" lIns="91431" tIns="45716" rIns="91431" bIns="45716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>
                <a:buNone/>
              </a:pPr>
              <a:r>
                <a:rPr lang="zh-CN" altLang="en-US" sz="2600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手工工场</a:t>
              </a:r>
            </a:p>
          </p:txBody>
        </p:sp>
        <p:sp>
          <p:nvSpPr>
            <p:cNvPr id="33" name="文本框 4"/>
            <p:cNvSpPr txBox="1"/>
            <p:nvPr/>
          </p:nvSpPr>
          <p:spPr>
            <a:xfrm>
              <a:off x="5710536" y="4085109"/>
              <a:ext cx="2475791" cy="812530"/>
            </a:xfrm>
            <a:prstGeom prst="rect">
              <a:avLst/>
            </a:prstGeom>
            <a:solidFill>
              <a:srgbClr val="2F5597"/>
            </a:solidFill>
            <a:ln w="952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lvl="0" algn="ctr">
                <a:lnSpc>
                  <a:spcPct val="90000"/>
                </a:lnSpc>
                <a:buClrTx/>
                <a:buSzTx/>
                <a:buFontTx/>
              </a:pPr>
              <a:r>
                <a:rPr lang="zh-CN" altLang="en-US" sz="2600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雇佣</a:t>
              </a:r>
              <a:r>
                <a:rPr lang="zh-CN" altLang="en-US" sz="2600" b="1" dirty="0">
                  <a:solidFill>
                    <a:schemeClr val="bg1"/>
                  </a:solidFill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工人生产</a:t>
              </a:r>
              <a:endParaRPr lang="en-US" altLang="zh-CN" sz="2600" b="1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endParaRPr>
            </a:p>
            <a:p>
              <a:pPr lvl="0" algn="ctr">
                <a:lnSpc>
                  <a:spcPct val="90000"/>
                </a:lnSpc>
                <a:buClrTx/>
                <a:buSzTx/>
                <a:buFontTx/>
              </a:pPr>
              <a:r>
                <a:rPr lang="zh-CN" altLang="en-US" sz="2600" b="1" dirty="0">
                  <a:solidFill>
                    <a:schemeClr val="bg1"/>
                  </a:solidFill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产品推向</a:t>
              </a:r>
              <a:r>
                <a:rPr lang="zh-CN" altLang="en-US" sz="2600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  <a:sym typeface="+mn-ea"/>
                </a:rPr>
                <a:t>市场</a:t>
              </a:r>
            </a:p>
          </p:txBody>
        </p:sp>
      </p:grpSp>
      <p:sp>
        <p:nvSpPr>
          <p:cNvPr id="34" name="箭头: 右 33"/>
          <p:cNvSpPr/>
          <p:nvPr/>
        </p:nvSpPr>
        <p:spPr>
          <a:xfrm>
            <a:off x="8258980" y="4295971"/>
            <a:ext cx="406508" cy="1932828"/>
          </a:xfrm>
          <a:prstGeom prst="rightArrow">
            <a:avLst>
              <a:gd name="adj1" fmla="val 50000"/>
              <a:gd name="adj2" fmla="val 61016"/>
            </a:avLst>
          </a:prstGeom>
          <a:solidFill>
            <a:srgbClr val="2F5597"/>
          </a:solidFill>
          <a:ln>
            <a:solidFill>
              <a:srgbClr val="2F559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4"/>
          <p:cNvSpPr txBox="1"/>
          <p:nvPr/>
        </p:nvSpPr>
        <p:spPr>
          <a:xfrm>
            <a:off x="8775596" y="4186397"/>
            <a:ext cx="2626856" cy="452432"/>
          </a:xfrm>
          <a:prstGeom prst="rect">
            <a:avLst/>
          </a:prstGeom>
          <a:solidFill>
            <a:srgbClr val="2F5597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lvl="0" algn="ctr">
              <a:lnSpc>
                <a:spcPct val="90000"/>
              </a:lnSpc>
              <a:buClrTx/>
              <a:buSzTx/>
              <a:buFontTx/>
            </a:pPr>
            <a:r>
              <a:rPr lang="zh-CN" altLang="en-US" sz="2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楷体" panose="02010609060101010101" charset="-122"/>
                <a:sym typeface="+mn-ea"/>
              </a:rPr>
              <a:t>资本主义</a:t>
            </a:r>
            <a:r>
              <a:rPr lang="zh-CN" altLang="en-US" sz="26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楷体" panose="02010609060101010101" charset="-122"/>
                <a:sym typeface="+mn-ea"/>
              </a:rPr>
              <a:t>萌芽</a:t>
            </a:r>
          </a:p>
        </p:txBody>
      </p:sp>
      <p:sp>
        <p:nvSpPr>
          <p:cNvPr id="24" name="文本框 4"/>
          <p:cNvSpPr txBox="1"/>
          <p:nvPr/>
        </p:nvSpPr>
        <p:spPr>
          <a:xfrm>
            <a:off x="8775595" y="4716387"/>
            <a:ext cx="2626856" cy="452432"/>
          </a:xfrm>
          <a:prstGeom prst="rect">
            <a:avLst/>
          </a:prstGeom>
          <a:solidFill>
            <a:srgbClr val="2F5597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lvl="0" algn="ctr">
              <a:lnSpc>
                <a:spcPct val="90000"/>
              </a:lnSpc>
              <a:buClrTx/>
              <a:buSzTx/>
              <a:buFontTx/>
            </a:pPr>
            <a:r>
              <a:rPr lang="zh-CN" altLang="en-US" sz="26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楷体" panose="02010609060101010101" charset="-122"/>
                <a:sym typeface="+mn-ea"/>
              </a:rPr>
              <a:t>商品</a:t>
            </a:r>
            <a:r>
              <a:rPr lang="zh-CN" altLang="en-US" sz="2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楷体" panose="02010609060101010101" charset="-122"/>
                <a:sym typeface="+mn-ea"/>
              </a:rPr>
              <a:t>经济发展</a:t>
            </a:r>
          </a:p>
        </p:txBody>
      </p:sp>
      <p:sp>
        <p:nvSpPr>
          <p:cNvPr id="25" name="文本框 4"/>
          <p:cNvSpPr txBox="1"/>
          <p:nvPr/>
        </p:nvSpPr>
        <p:spPr>
          <a:xfrm>
            <a:off x="8775595" y="5246377"/>
            <a:ext cx="2626856" cy="452432"/>
          </a:xfrm>
          <a:prstGeom prst="rect">
            <a:avLst/>
          </a:prstGeom>
          <a:solidFill>
            <a:srgbClr val="2F5597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lvl="0" algn="ctr">
              <a:lnSpc>
                <a:spcPct val="90000"/>
              </a:lnSpc>
              <a:buClrTx/>
              <a:buSzTx/>
              <a:buFontTx/>
            </a:pPr>
            <a:r>
              <a:rPr lang="zh-CN" altLang="en-US" sz="26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楷体" panose="02010609060101010101" charset="-122"/>
                <a:sym typeface="+mn-ea"/>
              </a:rPr>
              <a:t>金银</a:t>
            </a:r>
            <a:r>
              <a:rPr lang="zh-CN" altLang="en-US" sz="2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楷体" panose="02010609060101010101" charset="-122"/>
                <a:sym typeface="+mn-ea"/>
              </a:rPr>
              <a:t>财富的需求</a:t>
            </a:r>
          </a:p>
        </p:txBody>
      </p:sp>
      <p:sp>
        <p:nvSpPr>
          <p:cNvPr id="29" name="文本框 4"/>
          <p:cNvSpPr txBox="1"/>
          <p:nvPr/>
        </p:nvSpPr>
        <p:spPr>
          <a:xfrm>
            <a:off x="8775595" y="5776367"/>
            <a:ext cx="2626856" cy="452432"/>
          </a:xfrm>
          <a:prstGeom prst="rect">
            <a:avLst/>
          </a:prstGeom>
          <a:solidFill>
            <a:srgbClr val="2F5597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lvl="0" algn="ctr">
              <a:lnSpc>
                <a:spcPct val="90000"/>
              </a:lnSpc>
              <a:buClrTx/>
              <a:buSzTx/>
              <a:buFontTx/>
            </a:pPr>
            <a:r>
              <a:rPr lang="zh-CN" altLang="en-US" sz="2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楷体" panose="02010609060101010101" charset="-122"/>
                <a:sym typeface="+mn-ea"/>
              </a:rPr>
              <a:t>开拓</a:t>
            </a:r>
            <a:r>
              <a:rPr lang="zh-CN" altLang="en-US" sz="26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楷体" panose="02010609060101010101" charset="-122"/>
                <a:sym typeface="+mn-ea"/>
              </a:rPr>
              <a:t>新市场</a:t>
            </a:r>
            <a:r>
              <a:rPr lang="zh-CN" altLang="en-US" sz="2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楷体" panose="02010609060101010101" charset="-122"/>
                <a:sym typeface="+mn-ea"/>
              </a:rPr>
              <a:t>意愿</a:t>
            </a: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 rotWithShape="1">
          <a:blip r:embed="rId3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38" t="2905" r="23603" b="4029"/>
          <a:stretch>
            <a:fillRect/>
          </a:stretch>
        </p:blipFill>
        <p:spPr>
          <a:xfrm>
            <a:off x="731627" y="1021961"/>
            <a:ext cx="2448424" cy="28216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31750"/>
          </a:effectLst>
        </p:spPr>
      </p:pic>
      <p:pic>
        <p:nvPicPr>
          <p:cNvPr id="39" name="图片 38"/>
          <p:cNvPicPr>
            <a:picLocks noChangeAspect="1"/>
          </p:cNvPicPr>
          <p:nvPr/>
        </p:nvPicPr>
        <p:blipFill rotWithShape="1">
          <a:blip r:embed="rId3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38" t="50583" r="48994" b="4029"/>
          <a:stretch>
            <a:fillRect/>
          </a:stretch>
        </p:blipFill>
        <p:spPr>
          <a:xfrm>
            <a:off x="3180051" y="1031277"/>
            <a:ext cx="2743536" cy="28123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31750"/>
          </a:effectLst>
        </p:spPr>
      </p:pic>
      <p:sp>
        <p:nvSpPr>
          <p:cNvPr id="41" name="文本框 40"/>
          <p:cNvSpPr txBox="1"/>
          <p:nvPr/>
        </p:nvSpPr>
        <p:spPr>
          <a:xfrm>
            <a:off x="6065163" y="1103837"/>
            <a:ext cx="5295900" cy="2677656"/>
          </a:xfrm>
          <a:prstGeom prst="rect">
            <a:avLst/>
          </a:prstGeom>
          <a:noFill/>
          <a:ln w="57150" cmpd="thickThin">
            <a:solidFill>
              <a:srgbClr val="1F4E79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800" b="1" dirty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1514</a:t>
            </a:r>
            <a:r>
              <a:rPr lang="zh-CN" altLang="en-US" sz="2800" b="1" dirty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年</a:t>
            </a:r>
            <a:r>
              <a:rPr lang="zh-CN" altLang="en-US" sz="2800" b="1" dirty="0">
                <a:ln>
                  <a:noFill/>
                </a:ln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荷兰安特卫普</a:t>
            </a:r>
            <a:r>
              <a:rPr lang="zh-CN" altLang="en-US" sz="2800" b="1" dirty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的画家昆丁</a:t>
            </a:r>
            <a:r>
              <a:rPr lang="en-US" altLang="zh-CN" sz="2800" b="1" dirty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·</a:t>
            </a:r>
            <a:r>
              <a:rPr lang="zh-CN" altLang="en-US" sz="2800" b="1" dirty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马塞斯创作</a:t>
            </a:r>
            <a:r>
              <a:rPr lang="en-US" altLang="zh-CN" sz="2800" b="1" dirty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《</a:t>
            </a:r>
            <a:r>
              <a:rPr lang="zh-CN" altLang="en-US" sz="2800" b="1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放贷</a:t>
            </a:r>
            <a:r>
              <a:rPr lang="zh-CN" altLang="en-US" sz="2800" b="1" dirty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者和他的妻子</a:t>
            </a:r>
            <a:r>
              <a:rPr lang="en-US" altLang="zh-CN" sz="2800" b="1" dirty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》</a:t>
            </a:r>
            <a:r>
              <a:rPr lang="zh-CN" altLang="en-US" sz="2800" b="1" dirty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：丈夫仔细看着称上的斤两，妻子手里虽然拿着祈祷书，但从视线方向可以看出，夫妻俩都在</a:t>
            </a:r>
            <a:r>
              <a:rPr lang="zh-CN" altLang="en-US" sz="2800" b="1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关注着称量金钱的工作</a:t>
            </a:r>
            <a:r>
              <a:rPr lang="zh-CN" altLang="en-US" sz="2800" b="1" dirty="0">
                <a:ln>
                  <a:noFill/>
                </a:ln>
                <a:solidFill>
                  <a:schemeClr val="tx1"/>
                </a:solidFill>
                <a:effectLst/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。</a:t>
            </a:r>
            <a:endParaRPr lang="en-US" altLang="zh-CN" sz="2800" b="1" dirty="0">
              <a:ln>
                <a:noFill/>
              </a:ln>
              <a:solidFill>
                <a:schemeClr val="tx1"/>
              </a:solidFill>
              <a:effectLst/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3817727" y="334926"/>
            <a:ext cx="4388455" cy="600156"/>
            <a:chOff x="3078781" y="342921"/>
            <a:chExt cx="4388455" cy="600156"/>
          </a:xfrm>
        </p:grpSpPr>
        <p:sp>
          <p:nvSpPr>
            <p:cNvPr id="47" name="椭圆 46"/>
            <p:cNvSpPr/>
            <p:nvPr/>
          </p:nvSpPr>
          <p:spPr>
            <a:xfrm>
              <a:off x="7060728" y="439745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>
              <a:spLocks noChangeArrowheads="1"/>
            </p:cNvSpPr>
            <p:nvPr/>
          </p:nvSpPr>
          <p:spPr bwMode="auto">
            <a:xfrm>
              <a:off x="3513864" y="342921"/>
              <a:ext cx="3633069" cy="6001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1" tIns="45716" rIns="91431" bIns="45716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>
                <a:buNone/>
              </a:pPr>
              <a:r>
                <a:rPr lang="zh-CN" altLang="en-US" sz="3300" b="1" dirty="0">
                  <a:solidFill>
                    <a:srgbClr val="1F4E79"/>
                  </a:solidFill>
                </a:rPr>
                <a:t>新航路开辟的</a:t>
              </a:r>
              <a:r>
                <a:rPr lang="zh-CN" altLang="en-US" sz="3300" b="1" dirty="0">
                  <a:solidFill>
                    <a:srgbClr val="FF0000"/>
                  </a:solidFill>
                </a:rPr>
                <a:t>动因</a:t>
              </a:r>
              <a:endParaRPr lang="en-US" altLang="zh-CN" sz="3300" b="1" dirty="0">
                <a:solidFill>
                  <a:srgbClr val="1F4E79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3078781" y="444741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0" name="箭头: 右 39"/>
          <p:cNvSpPr/>
          <p:nvPr/>
        </p:nvSpPr>
        <p:spPr>
          <a:xfrm>
            <a:off x="3931173" y="4186397"/>
            <a:ext cx="406508" cy="1932828"/>
          </a:xfrm>
          <a:prstGeom prst="rightArrow">
            <a:avLst>
              <a:gd name="adj1" fmla="val 50000"/>
              <a:gd name="adj2" fmla="val 61016"/>
            </a:avLst>
          </a:prstGeom>
          <a:solidFill>
            <a:srgbClr val="2F5597"/>
          </a:solidFill>
          <a:ln>
            <a:solidFill>
              <a:srgbClr val="2F559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箭头: 右 41"/>
          <p:cNvSpPr/>
          <p:nvPr/>
        </p:nvSpPr>
        <p:spPr>
          <a:xfrm>
            <a:off x="2104528" y="4202405"/>
            <a:ext cx="406508" cy="1932828"/>
          </a:xfrm>
          <a:prstGeom prst="rightArrow">
            <a:avLst>
              <a:gd name="adj1" fmla="val 50000"/>
              <a:gd name="adj2" fmla="val 61016"/>
            </a:avLst>
          </a:prstGeom>
          <a:solidFill>
            <a:srgbClr val="2F5597"/>
          </a:solidFill>
          <a:ln>
            <a:solidFill>
              <a:srgbClr val="2F559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2" grpId="0" animBg="1"/>
      <p:bldP spid="13" grpId="0" animBg="1"/>
      <p:bldP spid="34" grpId="0" animBg="1"/>
      <p:bldP spid="23" grpId="0" animBg="1"/>
      <p:bldP spid="24" grpId="0" animBg="1"/>
      <p:bldP spid="25" grpId="0" animBg="1"/>
      <p:bldP spid="29" grpId="0" animBg="1"/>
      <p:bldP spid="41" grpId="0" animBg="1"/>
      <p:bldP spid="40" grpId="0" animBg="1"/>
      <p:bldP spid="4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3701747" y="572638"/>
            <a:ext cx="4350355" cy="600156"/>
            <a:chOff x="3097831" y="342921"/>
            <a:chExt cx="4350355" cy="600156"/>
          </a:xfrm>
        </p:grpSpPr>
        <p:sp>
          <p:nvSpPr>
            <p:cNvPr id="37" name="椭圆 36"/>
            <p:cNvSpPr/>
            <p:nvPr/>
          </p:nvSpPr>
          <p:spPr>
            <a:xfrm>
              <a:off x="7041678" y="439745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47"/>
            <p:cNvSpPr>
              <a:spLocks noChangeArrowheads="1"/>
            </p:cNvSpPr>
            <p:nvPr/>
          </p:nvSpPr>
          <p:spPr bwMode="auto">
            <a:xfrm>
              <a:off x="3513864" y="342921"/>
              <a:ext cx="3633069" cy="6001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1" tIns="45716" rIns="91431" bIns="45716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>
                <a:buNone/>
              </a:pPr>
              <a:r>
                <a:rPr lang="zh-CN" altLang="en-US" sz="3300" b="1" dirty="0">
                  <a:solidFill>
                    <a:srgbClr val="1F4E79"/>
                  </a:solidFill>
                </a:rPr>
                <a:t>新航路开辟的</a:t>
              </a:r>
              <a:r>
                <a:rPr lang="zh-CN" altLang="en-US" sz="3300" b="1" dirty="0">
                  <a:solidFill>
                    <a:srgbClr val="FF0000"/>
                  </a:solidFill>
                </a:rPr>
                <a:t>动因</a:t>
              </a:r>
              <a:endParaRPr lang="en-US" altLang="zh-CN" sz="3300" b="1" dirty="0">
                <a:solidFill>
                  <a:srgbClr val="1F4E79"/>
                </a:solidFill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>
              <a:off x="3097831" y="444741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4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12788" y="1352549"/>
            <a:ext cx="4930761" cy="469963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5615306" y="4646148"/>
            <a:ext cx="5662294" cy="1568450"/>
          </a:xfrm>
          <a:prstGeom prst="rect">
            <a:avLst/>
          </a:prstGeom>
          <a:noFill/>
          <a:effectLst>
            <a:glow rad="139700">
              <a:srgbClr val="56CA95">
                <a:satMod val="175000"/>
                <a:alpha val="40000"/>
              </a:srgbClr>
            </a:glow>
          </a:effectLst>
        </p:spPr>
        <p:txBody>
          <a:bodyPr wrap="square" rtlCol="0">
            <a:spAutoFit/>
          </a:bodyPr>
          <a:lstStyle/>
          <a:p>
            <a:pPr defTabSz="914400" fontAlgn="auto">
              <a:lnSpc>
                <a:spcPct val="100000"/>
              </a:lnSpc>
            </a:pPr>
            <a:r>
              <a:rPr lang="en-US" sz="3200" b="1" dirty="0">
                <a:ln>
                  <a:solidFill>
                    <a:prstClr val="white"/>
                  </a:solidFill>
                </a:ln>
                <a:solidFill>
                  <a:srgbClr val="000000"/>
                </a:solidFill>
                <a:effectLst>
                  <a:glow rad="101600">
                    <a:prstClr val="white">
                      <a:alpha val="60000"/>
                    </a:prstClr>
                  </a:glow>
                </a:effectLst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   </a:t>
            </a:r>
            <a:r>
              <a:rPr sz="3200" b="1" dirty="0">
                <a:ln>
                  <a:solidFill>
                    <a:prstClr val="white"/>
                  </a:solidFill>
                </a:ln>
                <a:solidFill>
                  <a:schemeClr val="tx1"/>
                </a:solidFill>
                <a:effectLst>
                  <a:glow rad="101600">
                    <a:prstClr val="white">
                      <a:alpha val="60000"/>
                    </a:prstClr>
                  </a:glow>
                </a:effectLst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面对</a:t>
            </a:r>
            <a:r>
              <a:rPr lang="zh-CN" sz="3200" b="1" dirty="0">
                <a:ln>
                  <a:solidFill>
                    <a:prstClr val="white"/>
                  </a:solidFill>
                </a:ln>
                <a:solidFill>
                  <a:schemeClr val="tx1"/>
                </a:solidFill>
                <a:effectLst>
                  <a:glow rad="101600">
                    <a:prstClr val="white">
                      <a:alpha val="60000"/>
                    </a:prstClr>
                  </a:glow>
                </a:effectLst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汹涌的海洋</a:t>
            </a:r>
            <a:r>
              <a:rPr sz="3200" b="1" dirty="0">
                <a:ln>
                  <a:solidFill>
                    <a:prstClr val="white"/>
                  </a:solidFill>
                </a:ln>
                <a:solidFill>
                  <a:schemeClr val="tx1"/>
                </a:solidFill>
                <a:effectLst>
                  <a:glow rad="101600">
                    <a:prstClr val="white">
                      <a:alpha val="60000"/>
                    </a:prstClr>
                  </a:glow>
                </a:effectLst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，</a:t>
            </a:r>
            <a:r>
              <a:rPr sz="3200" b="1" dirty="0" err="1">
                <a:ln>
                  <a:solidFill>
                    <a:prstClr val="white"/>
                  </a:solidFill>
                </a:ln>
                <a:solidFill>
                  <a:schemeClr val="tx1"/>
                </a:solidFill>
                <a:effectLst>
                  <a:glow rad="101600">
                    <a:prstClr val="white">
                      <a:alpha val="60000"/>
                    </a:prstClr>
                  </a:glow>
                </a:effectLst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人类有天生的怯意，为什么</a:t>
            </a:r>
            <a:r>
              <a:rPr lang="zh-CN" altLang="en-US" sz="3200" b="1" dirty="0">
                <a:ln>
                  <a:solidFill>
                    <a:prstClr val="white"/>
                  </a:solidFill>
                </a:ln>
                <a:solidFill>
                  <a:schemeClr val="tx1"/>
                </a:solidFill>
                <a:effectLst>
                  <a:glow rad="101600">
                    <a:prstClr val="white">
                      <a:alpha val="60000"/>
                    </a:prstClr>
                  </a:glow>
                </a:effectLst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航海家们</a:t>
            </a:r>
            <a:r>
              <a:rPr sz="3200" b="1" dirty="0" err="1">
                <a:ln>
                  <a:solidFill>
                    <a:prstClr val="white"/>
                  </a:solidFill>
                </a:ln>
                <a:solidFill>
                  <a:schemeClr val="tx1"/>
                </a:solidFill>
                <a:effectLst>
                  <a:glow rad="101600">
                    <a:prstClr val="white">
                      <a:alpha val="60000"/>
                    </a:prstClr>
                  </a:glow>
                </a:effectLst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敢去远洋航行</a:t>
            </a:r>
            <a:r>
              <a:rPr sz="3200" b="1" dirty="0">
                <a:ln>
                  <a:solidFill>
                    <a:prstClr val="white"/>
                  </a:solidFill>
                </a:ln>
                <a:solidFill>
                  <a:schemeClr val="tx1"/>
                </a:solidFill>
                <a:effectLst>
                  <a:glow rad="101600">
                    <a:prstClr val="white">
                      <a:alpha val="60000"/>
                    </a:prstClr>
                  </a:glow>
                </a:effectLst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？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848589" y="1434389"/>
            <a:ext cx="5429011" cy="3046988"/>
          </a:xfrm>
          <a:prstGeom prst="rect">
            <a:avLst/>
          </a:prstGeom>
          <a:noFill/>
          <a:ln w="57150" cmpd="thickThin">
            <a:solidFill>
              <a:srgbClr val="1F4E79"/>
            </a:solidFill>
          </a:ln>
        </p:spPr>
        <p:txBody>
          <a:bodyPr wrap="square">
            <a:spAutoFit/>
          </a:bodyPr>
          <a:lstStyle/>
          <a:p>
            <a:pPr lvl="0"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32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“人文主义者主张追求现世的幸福，肯定人的价值、人的权利，认为为达到目的可以不择手段，从一个方面培养了一代代的冒险家和殖民主义者。”</a:t>
            </a:r>
            <a:r>
              <a:rPr lang="en-US" altLang="zh-CN" sz="24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——《</a:t>
            </a:r>
            <a:r>
              <a:rPr lang="zh-CN" altLang="en-US" sz="24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文艺复兴</a:t>
            </a:r>
            <a:r>
              <a:rPr lang="en-US" altLang="zh-CN" sz="24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》</a:t>
            </a:r>
            <a:endParaRPr lang="en-US" altLang="zh-CN" sz="3200" b="1" dirty="0">
              <a:ln>
                <a:noFill/>
              </a:ln>
              <a:solidFill>
                <a:schemeClr val="tx1"/>
              </a:solidFill>
              <a:effectLst/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6607270" y="1943101"/>
            <a:ext cx="2174780" cy="0"/>
          </a:xfrm>
          <a:prstGeom prst="line">
            <a:avLst/>
          </a:prstGeom>
          <a:ln w="381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5978620" y="3886201"/>
            <a:ext cx="4851305" cy="0"/>
          </a:xfrm>
          <a:prstGeom prst="line">
            <a:avLst/>
          </a:prstGeom>
          <a:ln w="381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5978620" y="4381501"/>
            <a:ext cx="1666974" cy="0"/>
          </a:xfrm>
          <a:prstGeom prst="line">
            <a:avLst/>
          </a:prstGeom>
          <a:ln w="381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 bwMode="auto">
          <a:xfrm>
            <a:off x="6226851" y="4935378"/>
            <a:ext cx="4672486" cy="962155"/>
            <a:chOff x="3886200" y="188686"/>
            <a:chExt cx="4699000" cy="979713"/>
          </a:xfrm>
        </p:grpSpPr>
        <p:sp>
          <p:nvSpPr>
            <p:cNvPr id="14" name="任意多边形 11"/>
            <p:cNvSpPr/>
            <p:nvPr/>
          </p:nvSpPr>
          <p:spPr>
            <a:xfrm>
              <a:off x="3886200" y="188686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" name="任意多边形 13"/>
            <p:cNvSpPr/>
            <p:nvPr/>
          </p:nvSpPr>
          <p:spPr>
            <a:xfrm>
              <a:off x="4089400" y="283804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文艺复兴→人文主义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3660822" y="457120"/>
            <a:ext cx="4350355" cy="600156"/>
            <a:chOff x="3097831" y="342921"/>
            <a:chExt cx="4350355" cy="600156"/>
          </a:xfrm>
        </p:grpSpPr>
        <p:sp>
          <p:nvSpPr>
            <p:cNvPr id="37" name="椭圆 36"/>
            <p:cNvSpPr/>
            <p:nvPr/>
          </p:nvSpPr>
          <p:spPr>
            <a:xfrm>
              <a:off x="7041678" y="439745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47"/>
            <p:cNvSpPr>
              <a:spLocks noChangeArrowheads="1"/>
            </p:cNvSpPr>
            <p:nvPr/>
          </p:nvSpPr>
          <p:spPr bwMode="auto">
            <a:xfrm>
              <a:off x="3513864" y="342921"/>
              <a:ext cx="3633069" cy="6001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1" tIns="45716" rIns="91431" bIns="45716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>
                <a:buNone/>
              </a:pPr>
              <a:r>
                <a:rPr lang="zh-CN" altLang="en-US" sz="3300" b="1" dirty="0">
                  <a:solidFill>
                    <a:srgbClr val="1F4E79"/>
                  </a:solidFill>
                </a:rPr>
                <a:t>新航路开辟的</a:t>
              </a:r>
              <a:r>
                <a:rPr lang="zh-CN" altLang="en-US" sz="3300" b="1" dirty="0">
                  <a:solidFill>
                    <a:srgbClr val="FF0000"/>
                  </a:solidFill>
                </a:rPr>
                <a:t>动因</a:t>
              </a:r>
              <a:endParaRPr lang="en-US" altLang="zh-CN" sz="3300" b="1" dirty="0">
                <a:solidFill>
                  <a:srgbClr val="1F4E79"/>
                </a:solidFill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>
              <a:off x="3097831" y="444741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2" name="文本框 41"/>
          <p:cNvSpPr txBox="1"/>
          <p:nvPr/>
        </p:nvSpPr>
        <p:spPr>
          <a:xfrm>
            <a:off x="743187" y="1370361"/>
            <a:ext cx="5257801" cy="4785824"/>
          </a:xfrm>
          <a:prstGeom prst="rect">
            <a:avLst/>
          </a:prstGeom>
          <a:noFill/>
          <a:ln w="57150" cmpd="thickThin">
            <a:solidFill>
              <a:srgbClr val="1F4E79"/>
            </a:solidFill>
          </a:ln>
        </p:spPr>
        <p:txBody>
          <a:bodyPr wrap="square">
            <a:spAutoFit/>
          </a:bodyPr>
          <a:lstStyle/>
          <a:p>
            <a:pPr lvl="0"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当葡萄牙航海家达</a:t>
            </a:r>
            <a:r>
              <a:rPr lang="en-US" altLang="zh-CN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·</a:t>
            </a: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伽马在</a:t>
            </a:r>
            <a:r>
              <a:rPr lang="en-US" altLang="zh-CN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1498</a:t>
            </a: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年到达印度时，当地人问他想要什么，他回答“基督徒和香料”。</a:t>
            </a:r>
            <a:endParaRPr lang="en-US" altLang="zh-CN" sz="2800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lvl="0" algn="r" fontAlgn="base">
              <a:spcBef>
                <a:spcPct val="20000"/>
              </a:spcBef>
              <a:spcAft>
                <a:spcPct val="0"/>
              </a:spcAft>
            </a:pPr>
            <a:r>
              <a:rPr lang="en-US" altLang="zh-CN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——《</a:t>
            </a: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简明世界历史读本</a:t>
            </a:r>
            <a:r>
              <a:rPr lang="en-US" altLang="zh-CN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》</a:t>
            </a:r>
          </a:p>
          <a:p>
            <a:pPr lvl="0"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 哥伦布在致西班牙国王的信中讲：黄金是一切商品中最宝贵的，黄金就是财富，谁占有黄金，谁就能获得他在世上所需的一切。</a:t>
            </a:r>
            <a:endParaRPr lang="en-US" altLang="zh-CN" sz="2800" b="1" dirty="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lvl="0" algn="r" fontAlgn="base">
              <a:spcBef>
                <a:spcPct val="20000"/>
              </a:spcBef>
              <a:spcAft>
                <a:spcPct val="0"/>
              </a:spcAft>
            </a:pPr>
            <a:r>
              <a:rPr lang="en-US" altLang="zh-CN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——</a:t>
            </a: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张顺洪</a:t>
            </a:r>
            <a:r>
              <a:rPr lang="en-US" altLang="zh-CN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《</a:t>
            </a:r>
            <a:r>
              <a:rPr lang="zh-CN" altLang="en-US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世界历史极简本</a:t>
            </a:r>
            <a:r>
              <a:rPr lang="en-US" altLang="zh-CN" sz="2800" b="1" dirty="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》</a:t>
            </a:r>
            <a:endParaRPr lang="en-US" altLang="zh-CN" sz="2800" b="1" dirty="0">
              <a:ln>
                <a:noFill/>
              </a:ln>
              <a:solidFill>
                <a:schemeClr val="tx1"/>
              </a:solidFill>
              <a:effectLst/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pic>
        <p:nvPicPr>
          <p:cNvPr id="43" name="图片 42" descr="C:/Users/ADMINI~1/AppData/Local/Temp/kaimatting_20200208124236/output_20200208124249..pngoutput_20200208124249."/>
          <p:cNvPicPr>
            <a:picLocks noChangeAspect="1"/>
          </p:cNvPicPr>
          <p:nvPr/>
        </p:nvPicPr>
        <p:blipFill rotWithShape="1">
          <a:blip r:embed="rId3"/>
          <a:srcRect t="1" r="4379" b="1042"/>
          <a:stretch>
            <a:fillRect/>
          </a:stretch>
        </p:blipFill>
        <p:spPr>
          <a:xfrm>
            <a:off x="9810750" y="4352704"/>
            <a:ext cx="2162175" cy="2352896"/>
          </a:xfrm>
          <a:prstGeom prst="rect">
            <a:avLst/>
          </a:prstGeom>
        </p:spPr>
      </p:pic>
      <p:sp>
        <p:nvSpPr>
          <p:cNvPr id="2" name="思想气泡: 云 1"/>
          <p:cNvSpPr/>
          <p:nvPr/>
        </p:nvSpPr>
        <p:spPr>
          <a:xfrm>
            <a:off x="6191013" y="1057276"/>
            <a:ext cx="5505687" cy="3543300"/>
          </a:xfrm>
          <a:prstGeom prst="cloudCallout">
            <a:avLst>
              <a:gd name="adj1" fmla="val 24473"/>
              <a:gd name="adj2" fmla="val 78879"/>
            </a:avLst>
          </a:prstGeom>
          <a:solidFill>
            <a:srgbClr val="2F5597"/>
          </a:solidFill>
          <a:ln>
            <a:solidFill>
              <a:srgbClr val="2F559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“</a:t>
            </a:r>
            <a:r>
              <a:rPr lang="zh-CN" altLang="en-US" sz="2600" dirty="0">
                <a:latin typeface="华文楷体" panose="02010600040101010101" pitchFamily="2" charset="-122"/>
                <a:ea typeface="华文楷体" panose="02010600040101010101" pitchFamily="2" charset="-122"/>
              </a:rPr>
              <a:t>东方是金瓦盖顶，金砖铺地，门窗</a:t>
            </a:r>
            <a:r>
              <a:rPr lang="zh-CN" altLang="en-US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都是</a:t>
            </a:r>
            <a:r>
              <a:rPr lang="zh-CN" altLang="en-US" sz="2600" dirty="0">
                <a:latin typeface="华文楷体" panose="02010600040101010101" pitchFamily="2" charset="-122"/>
                <a:ea typeface="华文楷体" panose="02010600040101010101" pitchFamily="2" charset="-122"/>
              </a:rPr>
              <a:t>黄金装饰，连河道里都有滚动的矿石，</a:t>
            </a:r>
            <a:r>
              <a:rPr lang="zh-CN" altLang="en-US" sz="26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东方简直是一个灿烂辉煌的黄金世界</a:t>
            </a:r>
            <a:r>
              <a:rPr lang="zh-CN" altLang="en-US" sz="2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，冒险家的乐园。”</a:t>
            </a:r>
          </a:p>
        </p:txBody>
      </p:sp>
      <p:pic>
        <p:nvPicPr>
          <p:cNvPr id="44" name="图片 43" descr="F0BADC9862AC8E7E6F40825937A7DB13.jp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154520" y="4775919"/>
            <a:ext cx="3303805" cy="16249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8" name="直接连接符 7"/>
          <p:cNvCxnSpPr/>
          <p:nvPr/>
        </p:nvCxnSpPr>
        <p:spPr>
          <a:xfrm>
            <a:off x="3730720" y="2714625"/>
            <a:ext cx="2174780" cy="0"/>
          </a:xfrm>
          <a:prstGeom prst="line">
            <a:avLst/>
          </a:prstGeom>
          <a:ln w="381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825595" y="3171825"/>
            <a:ext cx="574580" cy="0"/>
          </a:xfrm>
          <a:prstGeom prst="line">
            <a:avLst/>
          </a:prstGeom>
          <a:ln w="381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>
            <a:off x="1578070" y="4581526"/>
            <a:ext cx="4165505" cy="0"/>
          </a:xfrm>
          <a:prstGeom prst="line">
            <a:avLst/>
          </a:prstGeom>
          <a:ln w="381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46710" y="829510"/>
            <a:ext cx="11455400" cy="574548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9" name="图片 18" descr="303b32313536373038363bbdfbd6b9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76500" y="1708350"/>
            <a:ext cx="1975485" cy="1975485"/>
          </a:xfrm>
          <a:prstGeom prst="rect">
            <a:avLst/>
          </a:prstGeom>
        </p:spPr>
      </p:pic>
      <p:pic>
        <p:nvPicPr>
          <p:cNvPr id="20" name="图片 19" descr="303b32313537353237323bb7abb4ac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9725660" y="3277435"/>
            <a:ext cx="914400" cy="914400"/>
          </a:xfrm>
          <a:prstGeom prst="rect">
            <a:avLst/>
          </a:prstGeom>
        </p:spPr>
      </p:pic>
      <p:pic>
        <p:nvPicPr>
          <p:cNvPr id="21" name="图片 20" descr="骆驼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9371965" y="2264610"/>
            <a:ext cx="1108075" cy="1108075"/>
          </a:xfrm>
          <a:prstGeom prst="rect">
            <a:avLst/>
          </a:prstGeom>
        </p:spPr>
      </p:pic>
      <p:grpSp>
        <p:nvGrpSpPr>
          <p:cNvPr id="26" name="组合 25"/>
          <p:cNvGrpSpPr/>
          <p:nvPr/>
        </p:nvGrpSpPr>
        <p:grpSpPr>
          <a:xfrm>
            <a:off x="3722477" y="229354"/>
            <a:ext cx="4388455" cy="600156"/>
            <a:chOff x="3078781" y="342921"/>
            <a:chExt cx="4388455" cy="600156"/>
          </a:xfrm>
        </p:grpSpPr>
        <p:sp>
          <p:nvSpPr>
            <p:cNvPr id="27" name="椭圆 26"/>
            <p:cNvSpPr/>
            <p:nvPr/>
          </p:nvSpPr>
          <p:spPr>
            <a:xfrm>
              <a:off x="7060728" y="439745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>
              <a:spLocks noChangeArrowheads="1"/>
            </p:cNvSpPr>
            <p:nvPr/>
          </p:nvSpPr>
          <p:spPr bwMode="auto">
            <a:xfrm>
              <a:off x="3513864" y="342921"/>
              <a:ext cx="3633069" cy="6001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1" tIns="45716" rIns="91431" bIns="45716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>
                <a:buNone/>
              </a:pPr>
              <a:r>
                <a:rPr lang="zh-CN" altLang="en-US" sz="3300" b="1" dirty="0">
                  <a:solidFill>
                    <a:srgbClr val="1F4E79"/>
                  </a:solidFill>
                </a:rPr>
                <a:t>新航路开辟的</a:t>
              </a:r>
              <a:r>
                <a:rPr lang="zh-CN" altLang="en-US" sz="3300" b="1" dirty="0">
                  <a:solidFill>
                    <a:srgbClr val="FF0000"/>
                  </a:solidFill>
                </a:rPr>
                <a:t>动因</a:t>
              </a:r>
              <a:endParaRPr lang="en-US" altLang="zh-CN" sz="3300" b="1" dirty="0">
                <a:solidFill>
                  <a:srgbClr val="1F4E79"/>
                </a:solidFill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3078781" y="444741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42 0.05949 L -0.00105 0.05949 L -0.00664 0.06342 L -0.01224 0.06736 L -0.01784 0.06944 L -0.02344 0.07338 L -0.02904 0.07338 L -0.03464 0.07338 L -0.03907 0.08333 L -0.03685 0.09328 L -0.03347 0.10324 L -0.02787 0.11111 L -0.02344 0.12106 L -0.01901 0.13101 L -0.01784 0.14074 L -0.01667 0.15069 L -0.01667 0.16064 L -0.02006 0.1706 L -0.02565 0.17662 L -0.03125 0.17847 L -0.03685 0.18055 L -0.04245 0.18449 L -0.04792 0.19051 L -0.04909 0.20046 L -0.04792 0.21018 L -0.04467 0.22013 L -0.04349 0.23009 L -0.04349 0.24004 L -0.04349 0.25 L -0.04571 0.25995 L -0.04688 0.2699 L -0.04909 0.27963 L -0.05026 0.28958 L -0.05573 0.2956 L -0.06133 0.2956 L -0.06693 0.28958 L -0.07253 0.28171 L -0.07696 0.27176 L -0.08151 0.2618 L -0.08698 0.25393 L -0.09154 0.24398 L -0.0948 0.23402 L -0.09818 0.22407 L -0.09935 0.21435 L -0.10039 0.20439 L -0.10261 0.19236 L -0.10378 0.1824 L -0.10599 0.17268 L -0.10599 0.16273 L -0.10717 0.15277 L -0.11159 0.14282 L -0.11602 0.13287 L -0.1194 0.12106 L -0.12279 0.11111 L -0.12605 0.10115 L -0.12943 0.0912 L -0.13386 0.08125 L -0.13946 0.07338 L -0.14506 0.06944 L -0.15065 0.06944 L -0.15625 0.07129 L -0.16185 0.07731 L -0.16628 0.08726 L -0.16967 0.09722 L -0.17526 0.10324 L -0.18073 0.11296 L -0.18529 0.12291 L -0.19089 0.13101 L -0.19636 0.1368 L -0.20196 0.1449 L -0.20756 0.15277 L -0.21094 0.16273 L -0.21198 0.17268 L -0.21433 0.1824 L -0.21654 0.19236 L -0.2198 0.20231 L -0.22539 0.20833 L -0.23099 0.20046 L -0.23776 0.19051 L -0.24219 0.18055 L -0.24779 0.1706 L -0.25222 0.16064 L -0.2556 0.15069 L -0.25782 0.13888 L -0.2612 0.12685 L -0.26224 0.11713 L -0.26342 0.10717 L -0.26901 0.09907 L -0.27565 0.09907 L -0.28125 0.09907 L -0.28685 0.09907 L -0.29245 0.09907 L -0.29792 0.10115 L -0.30352 0.10324 L -0.30912 0.10324 L -0.31472 0.10509 L -0.32253 0.10509 L -0.32813 0.10717 L -0.33373 0.10717 L -0.34037 0.10902 L -0.34597 0.10902 L -0.35157 0.11111 L -0.35717 0.11111 L -0.36276 0.11296 L -0.36823 0.11504 L -0.37383 0.12106 L -0.37943 0.125 L -0.38503 0.13101 L -0.39167 0.13888 L -0.39727 0.14282 L -0.40287 0.14282 L -0.40847 0.1449 L -0.41407 0.14676 L -0.41967 0.14884 L -0.42526 0.14884 L -0.43073 0.14884 L -0.43633 0.15069 L -0.44193 0.14282 L -0.44753 0.13287 L -0.45313 0.12291 L -0.45977 0.11296 L -0.46433 0.10324 L -0.4698 0.09328 L -0.47657 0.08125 L -0.47995 0.07129 L -0.48659 0.06342 L -0.48998 0.05347 L -0.49323 0.04351 L -0.49662 0.03379 L -0.49779 0.02384 L -0.50105 0.01388 L -0.50222 0.00393 L -0.50339 -0.00602 L -0.50443 -0.01598 " pathEditMode="relative" rAng="0" ptsTypes="AAAAAAAAAAAAAAAAAAAAAAAAAAAAAAAAAAAAAAAAAAAAAAAAAAAAAAAAAAAAAAAAAAAAAAAAAAAAAAA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443" y="803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224 0.02384 L -0.01784 0.02384 L -0.02343 0.01991 L -0.03021 0.01783 L -0.03567 0.01597 L -0.04127 0.01389 L -0.04687 0.00787 L -0.05247 0.00208 L -0.05807 -0.00185 L -0.06354 -0.00602 L -0.06927 -0.00995 L -0.07474 -0.01574 L -0.08034 -0.02176 L -0.08593 -0.02778 L -0.09153 -0.0338 L -0.09713 -0.03958 L -0.1026 -0.04352 L -0.10833 -0.04954 L -0.1138 -0.05347 L -0.1194 -0.05555 L -0.125 -0.05741 L -0.1306 -0.05741 L -0.1362 -0.05347 L -0.14166 -0.05347 L -0.14739 -0.04954 L -0.15286 -0.04768 L -0.15963 -0.0456 L -0.1651 -0.04352 L -0.17083 -0.04352 L -0.1763 -0.04167 L -0.18411 -0.04167 L -0.18971 -0.04167 L -0.19531 -0.04167 L -0.20091 -0.04167 L -0.20651 -0.03958 L -0.21198 -0.03773 L -0.21771 -0.03565 L -0.22317 -0.03565 L -0.22877 -0.03565 L -0.23437 -0.03565 L -0.23997 -0.03565 L -0.24557 -0.0338 L -0.25104 -0.0338 L -0.25677 -0.0338 L -0.26224 -0.03171 L -0.26784 -0.02963 L -0.27343 -0.02963 L -0.27903 -0.02778 L -0.28463 -0.02569 L -0.29127 -0.02569 L -0.29791 -0.02569 L -0.30364 -0.02569 L -0.30911 -0.02569 L -0.31471 -0.02569 L -0.32031 -0.02569 L -0.32591 -0.02569 L -0.33151 -0.02384 L -0.33698 -0.02384 L -0.34271 -0.02176 L -0.34817 -0.02176 L -0.35377 -0.02176 L -0.35937 -0.01991 L -0.36614 -0.01782 L -0.37161 -0.01782 L -0.37721 -0.01782 L -0.38281 -0.01782 L -0.38958 -0.01574 L -0.39505 -0.01574 L -0.40065 -0.01389 L -0.40625 -0.0118 L -0.41185 -0.00995 L -0.41745 -0.00995 L -0.42291 -0.00787 L -0.42864 -0.00602 " pathEditMode="relative" rAng="0" ptsTypes="AAAAAAAAAAAAAAAAAAAAAAAAAAAAAAAAAAAAAAAAAAAAAAAAAAAAAAAAAAAAAAAAAAAAAAAAAA">
                                      <p:cBhvr>
                                        <p:cTn id="8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820" y="-4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986235" y="660568"/>
            <a:ext cx="5865454" cy="600156"/>
            <a:chOff x="3097831" y="337929"/>
            <a:chExt cx="5865454" cy="600156"/>
          </a:xfrm>
        </p:grpSpPr>
        <p:sp>
          <p:nvSpPr>
            <p:cNvPr id="50" name="椭圆 49"/>
            <p:cNvSpPr/>
            <p:nvPr/>
          </p:nvSpPr>
          <p:spPr>
            <a:xfrm>
              <a:off x="8556777" y="444741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47"/>
            <p:cNvSpPr>
              <a:spLocks noChangeArrowheads="1"/>
            </p:cNvSpPr>
            <p:nvPr/>
          </p:nvSpPr>
          <p:spPr bwMode="auto">
            <a:xfrm>
              <a:off x="3641771" y="337929"/>
              <a:ext cx="4899548" cy="6001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1" tIns="45716" rIns="91431" bIns="45716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>
                <a:buNone/>
              </a:pPr>
              <a:r>
                <a:rPr lang="zh-CN" altLang="en-US" sz="3300" b="1" dirty="0">
                  <a:solidFill>
                    <a:srgbClr val="1F4E79"/>
                  </a:solidFill>
                </a:rPr>
                <a:t>小结：新航路开辟的</a:t>
              </a:r>
              <a:r>
                <a:rPr lang="zh-CN" altLang="en-US" sz="3300" b="1" dirty="0">
                  <a:solidFill>
                    <a:srgbClr val="FF0000"/>
                  </a:solidFill>
                </a:rPr>
                <a:t>动因</a:t>
              </a:r>
              <a:endParaRPr lang="en-US" altLang="zh-CN" sz="3300" b="1" dirty="0">
                <a:solidFill>
                  <a:srgbClr val="1F4E79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097831" y="444741"/>
              <a:ext cx="406508" cy="4065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 w="22225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37" name="矩形 4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80726" y="1401559"/>
            <a:ext cx="1789094" cy="492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600" b="1" dirty="0">
                <a:solidFill>
                  <a:srgbClr val="1F4E79"/>
                </a:solidFill>
              </a:rPr>
              <a:t>历史传统：</a:t>
            </a:r>
            <a:endParaRPr lang="en-US" altLang="zh-CN" sz="2600" b="1" dirty="0">
              <a:solidFill>
                <a:srgbClr val="1F4E79"/>
              </a:solidFill>
            </a:endParaRPr>
          </a:p>
        </p:txBody>
      </p:sp>
      <p:sp>
        <p:nvSpPr>
          <p:cNvPr id="38" name="文本框 37"/>
          <p:cNvSpPr txBox="1"/>
          <p:nvPr>
            <p:custDataLst>
              <p:tags r:id="rId2"/>
            </p:custDataLst>
          </p:nvPr>
        </p:nvSpPr>
        <p:spPr>
          <a:xfrm>
            <a:off x="2035188" y="1401559"/>
            <a:ext cx="9672343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13世纪开始，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伊比利亚半岛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居民从大西洋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岛屿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获取木材、粮食和糖等资源。</a:t>
            </a:r>
          </a:p>
        </p:txBody>
      </p:sp>
      <p:sp>
        <p:nvSpPr>
          <p:cNvPr id="40" name="矩形 47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99118" y="2296798"/>
            <a:ext cx="1562400" cy="492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600" b="1" dirty="0">
                <a:solidFill>
                  <a:srgbClr val="1F4E79"/>
                </a:solidFill>
              </a:rPr>
              <a:t>经济原因：</a:t>
            </a:r>
            <a:endParaRPr lang="en-US" altLang="zh-CN" sz="2600" b="1" dirty="0">
              <a:solidFill>
                <a:srgbClr val="1F4E79"/>
              </a:solidFill>
            </a:endParaRPr>
          </a:p>
        </p:txBody>
      </p:sp>
      <p:sp>
        <p:nvSpPr>
          <p:cNvPr id="41" name="文本框 40"/>
          <p:cNvSpPr txBox="1"/>
          <p:nvPr>
            <p:custDataLst>
              <p:tags r:id="rId4"/>
            </p:custDataLst>
          </p:nvPr>
        </p:nvSpPr>
        <p:spPr>
          <a:xfrm>
            <a:off x="1957982" y="2296798"/>
            <a:ext cx="974955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14-15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世纪，地中海沿岸城市出现了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资本主义萌芽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，西欧各国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商品经济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发展，迫切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需求金银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和开拓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新市场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43" name="矩形 47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99118" y="3232977"/>
            <a:ext cx="1562400" cy="492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600" b="1" dirty="0">
                <a:solidFill>
                  <a:srgbClr val="1F4E79"/>
                </a:solidFill>
              </a:rPr>
              <a:t>思想原因：</a:t>
            </a:r>
            <a:endParaRPr lang="en-US" altLang="zh-CN" sz="2600" b="1" dirty="0">
              <a:solidFill>
                <a:srgbClr val="1F4E79"/>
              </a:solidFill>
            </a:endParaRPr>
          </a:p>
        </p:txBody>
      </p:sp>
      <p:sp>
        <p:nvSpPr>
          <p:cNvPr id="44" name="文本框 43"/>
          <p:cNvSpPr txBox="1"/>
          <p:nvPr>
            <p:custDataLst>
              <p:tags r:id="rId6"/>
            </p:custDataLst>
          </p:nvPr>
        </p:nvSpPr>
        <p:spPr>
          <a:xfrm>
            <a:off x="1957411" y="3223309"/>
            <a:ext cx="10147935" cy="491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600" b="1" u="sng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欧洲</a:t>
            </a:r>
            <a:r>
              <a:rPr lang="en-US" altLang="zh-CN" sz="2600" b="1" u="sng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2600" b="1" u="sng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世纪兴起文艺复兴运动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，提倡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人文主义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，鼓励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冒险精神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45" name="矩形 47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99118" y="3857198"/>
            <a:ext cx="1562400" cy="492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600" b="1" dirty="0">
                <a:solidFill>
                  <a:srgbClr val="1F4E79"/>
                </a:solidFill>
              </a:rPr>
              <a:t>社会原因：</a:t>
            </a:r>
            <a:endParaRPr lang="en-US" altLang="zh-CN" sz="2600" b="1" dirty="0">
              <a:solidFill>
                <a:srgbClr val="1F4E79"/>
              </a:solidFill>
            </a:endParaRPr>
          </a:p>
        </p:txBody>
      </p:sp>
      <p:sp>
        <p:nvSpPr>
          <p:cNvPr id="46" name="文本框 45"/>
          <p:cNvSpPr txBox="1"/>
          <p:nvPr>
            <p:custDataLst>
              <p:tags r:id="rId8"/>
            </p:custDataLst>
          </p:nvPr>
        </p:nvSpPr>
        <p:spPr>
          <a:xfrm>
            <a:off x="1953895" y="3856990"/>
            <a:ext cx="9867265" cy="891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600" b="1" u="sng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欧洲人追求黄金并需求香料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，而</a:t>
            </a:r>
            <a:r>
              <a:rPr lang="en-US" altLang="zh-CN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马可</a:t>
            </a:r>
            <a:r>
              <a:rPr lang="en-US" altLang="zh-CN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波罗行记</a:t>
            </a:r>
            <a:r>
              <a:rPr lang="en-US" altLang="zh-CN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认为中国金银遍地，富裕的东方和未知的海外是实现发财梦的最好场所。</a:t>
            </a:r>
          </a:p>
        </p:txBody>
      </p:sp>
      <p:sp>
        <p:nvSpPr>
          <p:cNvPr id="47" name="矩形 47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597492" y="4749750"/>
            <a:ext cx="1562400" cy="492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600" b="1">
                <a:solidFill>
                  <a:srgbClr val="1F4E79"/>
                </a:solidFill>
              </a:rPr>
              <a:t>商业危机：</a:t>
            </a:r>
            <a:endParaRPr lang="en-US" altLang="zh-CN" sz="2600" b="1" dirty="0">
              <a:solidFill>
                <a:srgbClr val="1F4E79"/>
              </a:solidFill>
            </a:endParaRPr>
          </a:p>
        </p:txBody>
      </p:sp>
      <p:sp>
        <p:nvSpPr>
          <p:cNvPr id="48" name="文本框 47"/>
          <p:cNvSpPr txBox="1"/>
          <p:nvPr>
            <p:custDataLst>
              <p:tags r:id="rId10"/>
            </p:custDataLst>
          </p:nvPr>
        </p:nvSpPr>
        <p:spPr>
          <a:xfrm>
            <a:off x="2057317" y="4751105"/>
            <a:ext cx="10059459" cy="891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600" b="1" u="sng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15-16</a:t>
            </a:r>
            <a:r>
              <a:rPr lang="zh-CN" altLang="en-US" sz="2600" b="1" u="sng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世纪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奥斯曼帝国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威胁东西陆路贸易通道的安全，也使来自亚洲的商品因加价而奇贵。</a:t>
            </a:r>
          </a:p>
        </p:txBody>
      </p:sp>
      <p:sp>
        <p:nvSpPr>
          <p:cNvPr id="49" name="矩形 47"/>
          <p:cNvSpPr>
            <a:spLocks noChangeArrowheads="1"/>
          </p:cNvSpPr>
          <p:nvPr/>
        </p:nvSpPr>
        <p:spPr bwMode="auto">
          <a:xfrm>
            <a:off x="597492" y="5685929"/>
            <a:ext cx="1562400" cy="492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600" b="1" dirty="0">
                <a:solidFill>
                  <a:srgbClr val="1F4E79"/>
                </a:solidFill>
              </a:rPr>
              <a:t>宗教原因：</a:t>
            </a:r>
            <a:endParaRPr lang="en-US" altLang="zh-CN" sz="2600" b="1" dirty="0">
              <a:solidFill>
                <a:srgbClr val="1F4E79"/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2159892" y="5677361"/>
            <a:ext cx="6445352" cy="491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西欧人希望通过海外扩张来</a:t>
            </a:r>
            <a:r>
              <a:rPr lang="zh-CN" altLang="en-US" sz="2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传播基督教</a:t>
            </a:r>
            <a:r>
              <a:rPr lang="zh-CN" altLang="en-US" sz="2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grpSp>
        <p:nvGrpSpPr>
          <p:cNvPr id="19" name="组合 18"/>
          <p:cNvGrpSpPr/>
          <p:nvPr/>
        </p:nvGrpSpPr>
        <p:grpSpPr bwMode="auto">
          <a:xfrm>
            <a:off x="812921" y="505515"/>
            <a:ext cx="2693942" cy="807220"/>
            <a:chOff x="3886200" y="188686"/>
            <a:chExt cx="4699000" cy="979714"/>
          </a:xfrm>
        </p:grpSpPr>
        <p:sp>
          <p:nvSpPr>
            <p:cNvPr id="20" name="任意多边形 11"/>
            <p:cNvSpPr/>
            <p:nvPr/>
          </p:nvSpPr>
          <p:spPr>
            <a:xfrm>
              <a:off x="3886200" y="188686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0000"/>
                </a:solidFill>
              </a:endParaRPr>
            </a:p>
          </p:txBody>
        </p:sp>
        <p:sp>
          <p:nvSpPr>
            <p:cNvPr id="21" name="任意多边形 13"/>
            <p:cNvSpPr/>
            <p:nvPr/>
          </p:nvSpPr>
          <p:spPr>
            <a:xfrm>
              <a:off x="4089400" y="283805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开辟动因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:blinds dir="vert"/>
      </p:transition>
    </mc:Choice>
    <mc:Fallback xmlns="">
      <p:transition spd="slow" advClick="0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1" grpId="0"/>
      <p:bldP spid="44" grpId="0"/>
      <p:bldP spid="46" grpId="0"/>
      <p:bldP spid="48" grpId="0"/>
      <p:bldP spid="5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2.0.50727.5485"/>
  <p:tag name="AS_OS" val="Microsoft Windows NT 6.1.7601 Service Pack 1"/>
  <p:tag name="AS_RELEASE_DATE" val="2018.04.09"/>
  <p:tag name="AS_TITLE" val="Aspose.Slides for .NET 2.0"/>
  <p:tag name="AS_VERSION" val="18.4"/>
  <p:tag name="ISPRING_PRESENTATION_TITLE" val="PowerPoint 演示文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4.02346456692914,&quot;left&quot;:45.72645669291339,&quot;top&quot;:110.35897637795276,&quot;width&quot;:908.3503937007874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4.02346456692914,&quot;left&quot;:45.72645669291339,&quot;top&quot;:110.35897637795276,&quot;width&quot;:908.3503937007874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52314960629917,&quot;left&quot;:74.258031496063,&quot;top&quot;:145.71795275590551,&quot;width&quot;:807.741968503937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52314960629917,&quot;left&quot;:74.258031496063,&quot;top&quot;:145.71795275590551,&quot;width&quot;:807.741968503937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52314960629917,&quot;left&quot;:74.258031496063,&quot;top&quot;:145.71795275590551,&quot;width&quot;:807.741968503937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52314960629917,&quot;left&quot;:74.258031496063,&quot;top&quot;:145.71795275590551,&quot;width&quot;:807.741968503937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52314960629917,&quot;left&quot;:74.258031496063,&quot;top&quot;:145.71795275590551,&quot;width&quot;:807.741968503937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52314960629917,&quot;left&quot;:74.258031496063,&quot;top&quot;:145.71795275590551,&quot;width&quot;:807.741968503937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52314960629917,&quot;left&quot;:74.258031496063,&quot;top&quot;:145.71795275590551,&quot;width&quot;:807.741968503937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2.52314960629917,&quot;left&quot;:74.258031496063,&quot;top&quot;:145.71795275590551,&quot;width&quot;:807.741968503937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4.02346456692914,&quot;left&quot;:45.72645669291339,&quot;top&quot;:110.35897637795276,&quot;width&quot;:908.3503937007874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{9364815e-cecc-4421-b7bd-c763e59bbd92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afcc0a55-2e22-4bb5-9836-eef6673d18cc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4.02346456692914,&quot;left&quot;:45.72645669291339,&quot;top&quot;:110.35897637795276,&quot;width&quot;:908.3503937007874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4.02346456692914,&quot;left&quot;:45.72645669291339,&quot;top&quot;:110.35897637795276,&quot;width&quot;:908.3503937007874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4.02346456692914,&quot;left&quot;:45.72645669291339,&quot;top&quot;:110.35897637795276,&quot;width&quot;:908.3503937007874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4.02346456692914,&quot;left&quot;:45.72645669291339,&quot;top&quot;:110.35897637795276,&quot;width&quot;:908.3503937007874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4.02346456692914,&quot;left&quot;:45.72645669291339,&quot;top&quot;:110.35897637795276,&quot;width&quot;:908.3503937007874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4.02346456692914,&quot;left&quot;:45.72645669291339,&quot;top&quot;:110.35897637795276,&quot;width&quot;:908.3503937007874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4.02346456692914,&quot;left&quot;:45.72645669291339,&quot;top&quot;:110.35897637795276,&quot;width&quot;:908.3503937007874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2078</Words>
  <Application>Microsoft Office PowerPoint</Application>
  <PresentationFormat>宽屏</PresentationFormat>
  <Paragraphs>287</Paragraphs>
  <Slides>27</Slides>
  <Notes>23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8" baseType="lpstr">
      <vt:lpstr>方正宋刻本秀楷简体</vt:lpstr>
      <vt:lpstr>方正正中黑简体</vt:lpstr>
      <vt:lpstr>华文楷体</vt:lpstr>
      <vt:lpstr>华文中宋</vt:lpstr>
      <vt:lpstr>楷体</vt:lpstr>
      <vt:lpstr>微软雅黑</vt:lpstr>
      <vt:lpstr>Arial</vt:lpstr>
      <vt:lpstr>Calibri</vt:lpstr>
      <vt:lpstr>Calibri Light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风云办公</Manager>
  <Company>上海剑姬网络科技有限公司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风云办公PPT模板</dc:title>
  <dc:creator>风云办公</dc:creator>
  <cp:keywords>风云办公</cp:keywords>
  <dc:description>风云办公 http://www.ppt118.com</dc:description>
  <cp:lastModifiedBy>zgzxst</cp:lastModifiedBy>
  <cp:revision>293</cp:revision>
  <dcterms:created xsi:type="dcterms:W3CDTF">2015-12-07T16:40:00Z</dcterms:created>
  <dcterms:modified xsi:type="dcterms:W3CDTF">2025-03-03T10:36:11Z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70B5647A6EBE4F738E5F9E1769CCD190_12</vt:lpwstr>
  </property>
  <property fmtid="{D5CDD505-2E9C-101B-9397-08002B2CF9AE}" pid="3" name="KSOProductBuildVer">
    <vt:lpwstr>2052-12.1.0.19770</vt:lpwstr>
  </property>
</Properties>
</file>